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Lst>
  <p:sldSz cy="5143500" cx="9144000"/>
  <p:notesSz cx="6858000" cy="9144000"/>
  <p:embeddedFontLst>
    <p:embeddedFont>
      <p:font typeface="Playfair Display"/>
      <p:regular r:id="rId18"/>
      <p:bold r:id="rId19"/>
      <p:italic r:id="rId20"/>
      <p:boldItalic r:id="rId21"/>
    </p:embeddedFont>
    <p:embeddedFont>
      <p:font typeface="Montserrat"/>
      <p:regular r:id="rId22"/>
      <p:bold r:id="rId23"/>
      <p:italic r:id="rId24"/>
      <p:boldItalic r:id="rId25"/>
    </p:embeddedFont>
    <p:embeddedFont>
      <p:font typeface="Oswald"/>
      <p:regular r:id="rId26"/>
      <p:bold r:id="rId2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PlayfairDisplay-italic.fntdata"/><Relationship Id="rId22" Type="http://schemas.openxmlformats.org/officeDocument/2006/relationships/font" Target="fonts/Montserrat-regular.fntdata"/><Relationship Id="rId21" Type="http://schemas.openxmlformats.org/officeDocument/2006/relationships/font" Target="fonts/PlayfairDisplay-boldItalic.fntdata"/><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Oswald-regular.fntdata"/><Relationship Id="rId25" Type="http://schemas.openxmlformats.org/officeDocument/2006/relationships/font" Target="fonts/Montserrat-boldItalic.fntdata"/><Relationship Id="rId27" Type="http://schemas.openxmlformats.org/officeDocument/2006/relationships/font" Target="fonts/Oswald-bold.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PlayfairDisplay-bold.fntdata"/><Relationship Id="rId18" Type="http://schemas.openxmlformats.org/officeDocument/2006/relationships/font" Target="fonts/PlayfairDisplay-regular.fntdata"/></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Afternoon Ladies and Gentlemen..Here we are </a:t>
            </a:r>
            <a:r>
              <a:rPr lang="en">
                <a:solidFill>
                  <a:schemeClr val="dk1"/>
                </a:solidFill>
              </a:rPr>
              <a:t>Santhoshi,</a:t>
            </a:r>
            <a:r>
              <a:rPr lang="en"/>
              <a:t>Mathis, </a:t>
            </a:r>
            <a:r>
              <a:rPr lang="en">
                <a:solidFill>
                  <a:schemeClr val="dk1"/>
                </a:solidFill>
              </a:rPr>
              <a:t>&amp;  </a:t>
            </a:r>
            <a:r>
              <a:rPr lang="en"/>
              <a:t>Qianfang </a:t>
            </a:r>
            <a:r>
              <a:rPr lang="en"/>
              <a:t>the data science team of MOOSIC. </a:t>
            </a:r>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The M</a:t>
            </a:r>
            <a:r>
              <a:rPr lang="en">
                <a:solidFill>
                  <a:schemeClr val="dk1"/>
                </a:solidFill>
              </a:rPr>
              <a:t>usic experts of our company asked for help, as the upscaled demand on playlists now is out of scope.</a:t>
            </a:r>
            <a:endParaRPr/>
          </a:p>
          <a:p>
            <a:pPr indent="0" lvl="0" marL="0" rtl="0" algn="l">
              <a:spcBef>
                <a:spcPts val="0"/>
              </a:spcBef>
              <a:spcAft>
                <a:spcPts val="0"/>
              </a:spcAft>
              <a:buNone/>
            </a:pPr>
            <a:r>
              <a:rPr lang="en"/>
              <a:t>So yes we are presenting an automated way to create playlists.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9" name="Shape 119"/>
        <p:cNvGrpSpPr/>
        <p:nvPr/>
      </p:nvGrpSpPr>
      <p:grpSpPr>
        <a:xfrm>
          <a:off x="0" y="0"/>
          <a:ext cx="0" cy="0"/>
          <a:chOff x="0" y="0"/>
          <a:chExt cx="0" cy="0"/>
        </a:xfrm>
      </p:grpSpPr>
      <p:sp>
        <p:nvSpPr>
          <p:cNvPr id="120" name="Google Shape;120;g2cee4058da9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 name="Google Shape;121;g2cee4058da9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9" name="Shape 129"/>
        <p:cNvGrpSpPr/>
        <p:nvPr/>
      </p:nvGrpSpPr>
      <p:grpSpPr>
        <a:xfrm>
          <a:off x="0" y="0"/>
          <a:ext cx="0" cy="0"/>
          <a:chOff x="0" y="0"/>
          <a:chExt cx="0" cy="0"/>
        </a:xfrm>
      </p:grpSpPr>
      <p:sp>
        <p:nvSpPr>
          <p:cNvPr id="130" name="Google Shape;130;g2cf4462c719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1" name="Google Shape;131;g2cf4462c719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Good Afternoon Ladies and Gentlemen..Here we are </a:t>
            </a:r>
            <a:r>
              <a:rPr lang="en">
                <a:solidFill>
                  <a:schemeClr val="dk1"/>
                </a:solidFill>
              </a:rPr>
              <a:t>Santhoshi,</a:t>
            </a:r>
            <a:r>
              <a:rPr lang="en"/>
              <a:t>Mathis, </a:t>
            </a:r>
            <a:r>
              <a:rPr lang="en">
                <a:solidFill>
                  <a:schemeClr val="dk1"/>
                </a:solidFill>
              </a:rPr>
              <a:t>&amp;  </a:t>
            </a:r>
            <a:r>
              <a:rPr lang="en"/>
              <a:t>Qianfang the data science team of MOOSIC. </a:t>
            </a:r>
            <a:endParaRPr/>
          </a:p>
          <a:p>
            <a:pPr indent="0" lvl="0" marL="0" rtl="0" algn="l">
              <a:lnSpc>
                <a:spcPct val="115000"/>
              </a:lnSpc>
              <a:spcBef>
                <a:spcPts val="0"/>
              </a:spcBef>
              <a:spcAft>
                <a:spcPts val="0"/>
              </a:spcAft>
              <a:buClr>
                <a:schemeClr val="dk1"/>
              </a:buClr>
              <a:buSzPts val="1100"/>
              <a:buFont typeface="Arial"/>
              <a:buNone/>
            </a:pPr>
            <a:r>
              <a:rPr lang="en">
                <a:solidFill>
                  <a:schemeClr val="dk1"/>
                </a:solidFill>
              </a:rPr>
              <a:t>The Music experts of our company asked for help, as the upscaled demand on playlists now is out of scope.</a:t>
            </a:r>
            <a:endParaRPr/>
          </a:p>
          <a:p>
            <a:pPr indent="0" lvl="0" marL="0" rtl="0" algn="l">
              <a:spcBef>
                <a:spcPts val="0"/>
              </a:spcBef>
              <a:spcAft>
                <a:spcPts val="0"/>
              </a:spcAft>
              <a:buNone/>
            </a:pPr>
            <a:r>
              <a:rPr lang="en"/>
              <a:t>So yes we are presenting an automated way to create playlists.</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2cf4462c719_4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2cf4462c719_4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 name="Shape 61"/>
        <p:cNvGrpSpPr/>
        <p:nvPr/>
      </p:nvGrpSpPr>
      <p:grpSpPr>
        <a:xfrm>
          <a:off x="0" y="0"/>
          <a:ext cx="0" cy="0"/>
          <a:chOff x="0" y="0"/>
          <a:chExt cx="0" cy="0"/>
        </a:xfrm>
      </p:grpSpPr>
      <p:sp>
        <p:nvSpPr>
          <p:cNvPr id="62" name="Google Shape;62;g2cedf34fac4_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3" name="Google Shape;63;g2cedf34fac4_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Can we automate the intrinsic human skill of feeling music? Despite its complexity, advancements  machine learning enable machines to analyze music through audio features like tempo, loudness etc. By processing vast amounts of audio data, machines can identify patterns and preferences, allowing for the creation of personalized music recommendations and playlists.</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 name="Shape 66"/>
        <p:cNvGrpSpPr/>
        <p:nvPr/>
      </p:nvGrpSpPr>
      <p:grpSpPr>
        <a:xfrm>
          <a:off x="0" y="0"/>
          <a:ext cx="0" cy="0"/>
          <a:chOff x="0" y="0"/>
          <a:chExt cx="0" cy="0"/>
        </a:xfrm>
      </p:grpSpPr>
      <p:sp>
        <p:nvSpPr>
          <p:cNvPr id="67" name="Google Shape;67;g2cedf34fac4_3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8" name="Google Shape;68;g2cedf34fac4_3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Spotify offers features that quantify how a song feels, analyzing aspects like loudness and danceability. These features serve as labels, allowing Spotify to assess the mood and characteristics of each song to enhance the music listening experience for users.</a:t>
            </a:r>
            <a:br>
              <a:rPr lang="en">
                <a:solidFill>
                  <a:schemeClr val="dk1"/>
                </a:solidFill>
              </a:rPr>
            </a:b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 name="Shape 71"/>
        <p:cNvGrpSpPr/>
        <p:nvPr/>
      </p:nvGrpSpPr>
      <p:grpSpPr>
        <a:xfrm>
          <a:off x="0" y="0"/>
          <a:ext cx="0" cy="0"/>
          <a:chOff x="0" y="0"/>
          <a:chExt cx="0" cy="0"/>
        </a:xfrm>
      </p:grpSpPr>
      <p:sp>
        <p:nvSpPr>
          <p:cNvPr id="72" name="Google Shape;72;g2cedf34fac4_3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 name="Google Shape;73;g2cedf34fac4_3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a:solidFill>
                  <a:schemeClr val="dk1"/>
                </a:solidFill>
              </a:rPr>
              <a:t>Spotify actually uses those same features to create its own playlists automatically. </a:t>
            </a:r>
            <a:br>
              <a:rPr lang="en">
                <a:solidFill>
                  <a:schemeClr val="dk1"/>
                </a:solidFill>
              </a:rPr>
            </a:br>
            <a:endParaRPr>
              <a:solidFill>
                <a:schemeClr val="dk1"/>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cedf34fac4_3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cedf34fac4_3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But can we do this as well?</a:t>
            </a:r>
            <a:endParaRPr>
              <a:solidFill>
                <a:schemeClr val="dk1"/>
              </a:solidFill>
            </a:endParaRPr>
          </a:p>
          <a:p>
            <a:pPr indent="-317500" lvl="0" marL="457200" rtl="0" algn="l">
              <a:lnSpc>
                <a:spcPct val="115000"/>
              </a:lnSpc>
              <a:spcBef>
                <a:spcPts val="1200"/>
              </a:spcBef>
              <a:spcAft>
                <a:spcPts val="0"/>
              </a:spcAft>
              <a:buClr>
                <a:schemeClr val="dk1"/>
              </a:buClr>
              <a:buSzPts val="1400"/>
              <a:buAutoNum type="arabicPeriod" startAt="2"/>
            </a:pPr>
            <a:r>
              <a:rPr b="1" lang="en" sz="1400">
                <a:solidFill>
                  <a:schemeClr val="dk1"/>
                </a:solidFill>
                <a:highlight>
                  <a:schemeClr val="lt1"/>
                </a:highlight>
              </a:rPr>
              <a:t>Can we automate playlist generation based on unsupervised machine learning?</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2cedf34fac4_3_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2cedf34fac4_3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From a list of over 10.000 songs we used machine learning to produce clusters of songs, which lead to 25 </a:t>
            </a:r>
            <a:r>
              <a:rPr lang="en"/>
              <a:t>playlists. </a:t>
            </a:r>
            <a:endParaRPr/>
          </a:p>
          <a:p>
            <a:pPr indent="0" lvl="0" marL="0" rtl="0" algn="l">
              <a:spcBef>
                <a:spcPts val="0"/>
              </a:spcBef>
              <a:spcAft>
                <a:spcPts val="0"/>
              </a:spcAft>
              <a:buNone/>
            </a:pPr>
            <a:r>
              <a:rPr lang="en"/>
              <a:t>Here is one of those playlists. Let’s have a listen! (click on link a click through some songs)</a:t>
            </a:r>
            <a:endParaRPr/>
          </a:p>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2cedf34fac4_3_6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2cedf34fac4_3_6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And there is this. A playlist that start on </a:t>
            </a:r>
            <a:r>
              <a:rPr lang="en"/>
              <a:t>dance music</a:t>
            </a:r>
            <a:r>
              <a:rPr lang="en"/>
              <a:t> and startles by sudden death rock.</a:t>
            </a:r>
            <a:endParaRPr/>
          </a:p>
          <a:p>
            <a:pPr indent="0" lvl="0" marL="0" rtl="0" algn="l">
              <a:spcBef>
                <a:spcPts val="0"/>
              </a:spcBef>
              <a:spcAft>
                <a:spcPts val="0"/>
              </a:spcAft>
              <a:buNone/>
            </a:pPr>
            <a:r>
              <a:rPr lang="en"/>
              <a:t>Lets give it a listen</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2cedf34fac4_3_8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 name="Google Shape;100;g2cedf34fac4_3_8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a:solidFill>
                  <a:schemeClr val="dk1"/>
                </a:solidFill>
              </a:rPr>
              <a:t>But how can we know objectify what kind of music ins in there out how the song selection fits?</a:t>
            </a:r>
            <a:endParaRPr>
              <a:solidFill>
                <a:schemeClr val="dk1"/>
              </a:solidFill>
            </a:endParaRPr>
          </a:p>
          <a:p>
            <a:pPr indent="0" lvl="0" marL="0" rtl="0" algn="l">
              <a:lnSpc>
                <a:spcPct val="115000"/>
              </a:lnSpc>
              <a:spcBef>
                <a:spcPts val="0"/>
              </a:spcBef>
              <a:spcAft>
                <a:spcPts val="0"/>
              </a:spcAft>
              <a:buNone/>
            </a:pPr>
            <a:r>
              <a:rPr lang="en">
                <a:solidFill>
                  <a:schemeClr val="dk1"/>
                </a:solidFill>
              </a:rPr>
              <a:t>One way would be to assign genres to each artist. You can see, that the good playlists combine mostly Folk, Jazz and Pop Music, which sound like a </a:t>
            </a:r>
            <a:r>
              <a:rPr lang="en">
                <a:solidFill>
                  <a:schemeClr val="dk1"/>
                </a:solidFill>
              </a:rPr>
              <a:t>smooth</a:t>
            </a:r>
            <a:r>
              <a:rPr lang="en">
                <a:solidFill>
                  <a:schemeClr val="dk1"/>
                </a:solidFill>
              </a:rPr>
              <a:t> </a:t>
            </a:r>
            <a:r>
              <a:rPr lang="en">
                <a:solidFill>
                  <a:schemeClr val="dk1"/>
                </a:solidFill>
              </a:rPr>
              <a:t>compilation</a:t>
            </a:r>
            <a:r>
              <a:rPr lang="en">
                <a:solidFill>
                  <a:schemeClr val="dk1"/>
                </a:solidFill>
              </a:rPr>
              <a:t>. The Not-so-ideal playlist combines all kinds of metal with Drum and Bass, as well as Indie Pop. </a:t>
            </a:r>
            <a:endParaRPr>
              <a:solidFill>
                <a:schemeClr val="dk1"/>
              </a:solidFill>
            </a:endParaRPr>
          </a:p>
          <a:p>
            <a:pPr indent="0" lvl="0" marL="0" rtl="0" algn="l">
              <a:lnSpc>
                <a:spcPct val="115000"/>
              </a:lnSpc>
              <a:spcBef>
                <a:spcPts val="0"/>
              </a:spcBef>
              <a:spcAft>
                <a:spcPts val="0"/>
              </a:spcAft>
              <a:buNone/>
            </a:pPr>
            <a:r>
              <a:rPr lang="en">
                <a:solidFill>
                  <a:schemeClr val="dk1"/>
                </a:solidFill>
              </a:rPr>
              <a:t>Another way would be see, how well each song is </a:t>
            </a:r>
            <a:r>
              <a:rPr lang="en">
                <a:solidFill>
                  <a:schemeClr val="dk1"/>
                </a:solidFill>
              </a:rPr>
              <a:t>statistically</a:t>
            </a:r>
            <a:r>
              <a:rPr lang="en">
                <a:solidFill>
                  <a:schemeClr val="dk1"/>
                </a:solidFill>
              </a:rPr>
              <a:t> associated with its playlist. The Knife-Chart of the good Playlist looks like a broad knife, meaning that most of the songs are </a:t>
            </a:r>
            <a:r>
              <a:rPr lang="en">
                <a:solidFill>
                  <a:schemeClr val="dk1"/>
                </a:solidFill>
              </a:rPr>
              <a:t>statistically</a:t>
            </a:r>
            <a:r>
              <a:rPr lang="en">
                <a:solidFill>
                  <a:schemeClr val="dk1"/>
                </a:solidFill>
              </a:rPr>
              <a:t> close to each other . The chart of the Not-so-ideal </a:t>
            </a:r>
            <a:r>
              <a:rPr lang="en">
                <a:solidFill>
                  <a:schemeClr val="dk1"/>
                </a:solidFill>
              </a:rPr>
              <a:t>playlist looks like sharp knife and even included negative values, representing a not ideal fit of each song to its playlist.</a:t>
            </a:r>
            <a:endParaRPr>
              <a:solidFill>
                <a:schemeClr val="dk1"/>
              </a:solidFill>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2cedf34fac4_3_1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2cedf34fac4_3_1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But How can we improve those not-so-ideal playlists?</a:t>
            </a:r>
            <a:endParaRPr/>
          </a:p>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4286250" y="0"/>
            <a:ext cx="723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4358475" y="0"/>
            <a:ext cx="38532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44250" y="1403850"/>
            <a:ext cx="8455500" cy="21468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6800"/>
              <a:buFont typeface="Playfair Display"/>
              <a:buNone/>
              <a:defRPr b="1" sz="6800">
                <a:latin typeface="Playfair Display"/>
                <a:ea typeface="Playfair Display"/>
                <a:cs typeface="Playfair Display"/>
                <a:sym typeface="Playfair Display"/>
              </a:defRPr>
            </a:lvl1pPr>
            <a:lvl2pPr lvl="1" algn="ctr">
              <a:spcBef>
                <a:spcPts val="0"/>
              </a:spcBef>
              <a:spcAft>
                <a:spcPts val="0"/>
              </a:spcAft>
              <a:buSzPts val="6800"/>
              <a:buFont typeface="Playfair Display"/>
              <a:buNone/>
              <a:defRPr b="1" sz="6800">
                <a:latin typeface="Playfair Display"/>
                <a:ea typeface="Playfair Display"/>
                <a:cs typeface="Playfair Display"/>
                <a:sym typeface="Playfair Display"/>
              </a:defRPr>
            </a:lvl2pPr>
            <a:lvl3pPr lvl="2" algn="ctr">
              <a:spcBef>
                <a:spcPts val="0"/>
              </a:spcBef>
              <a:spcAft>
                <a:spcPts val="0"/>
              </a:spcAft>
              <a:buSzPts val="6800"/>
              <a:buFont typeface="Playfair Display"/>
              <a:buNone/>
              <a:defRPr b="1" sz="6800">
                <a:latin typeface="Playfair Display"/>
                <a:ea typeface="Playfair Display"/>
                <a:cs typeface="Playfair Display"/>
                <a:sym typeface="Playfair Display"/>
              </a:defRPr>
            </a:lvl3pPr>
            <a:lvl4pPr lvl="3" algn="ctr">
              <a:spcBef>
                <a:spcPts val="0"/>
              </a:spcBef>
              <a:spcAft>
                <a:spcPts val="0"/>
              </a:spcAft>
              <a:buSzPts val="6800"/>
              <a:buFont typeface="Playfair Display"/>
              <a:buNone/>
              <a:defRPr b="1" sz="6800">
                <a:latin typeface="Playfair Display"/>
                <a:ea typeface="Playfair Display"/>
                <a:cs typeface="Playfair Display"/>
                <a:sym typeface="Playfair Display"/>
              </a:defRPr>
            </a:lvl4pPr>
            <a:lvl5pPr lvl="4" algn="ctr">
              <a:spcBef>
                <a:spcPts val="0"/>
              </a:spcBef>
              <a:spcAft>
                <a:spcPts val="0"/>
              </a:spcAft>
              <a:buSzPts val="6800"/>
              <a:buFont typeface="Playfair Display"/>
              <a:buNone/>
              <a:defRPr b="1" sz="6800">
                <a:latin typeface="Playfair Display"/>
                <a:ea typeface="Playfair Display"/>
                <a:cs typeface="Playfair Display"/>
                <a:sym typeface="Playfair Display"/>
              </a:defRPr>
            </a:lvl5pPr>
            <a:lvl6pPr lvl="5" algn="ctr">
              <a:spcBef>
                <a:spcPts val="0"/>
              </a:spcBef>
              <a:spcAft>
                <a:spcPts val="0"/>
              </a:spcAft>
              <a:buSzPts val="6800"/>
              <a:buFont typeface="Playfair Display"/>
              <a:buNone/>
              <a:defRPr b="1" sz="6800">
                <a:latin typeface="Playfair Display"/>
                <a:ea typeface="Playfair Display"/>
                <a:cs typeface="Playfair Display"/>
                <a:sym typeface="Playfair Display"/>
              </a:defRPr>
            </a:lvl6pPr>
            <a:lvl7pPr lvl="6" algn="ctr">
              <a:spcBef>
                <a:spcPts val="0"/>
              </a:spcBef>
              <a:spcAft>
                <a:spcPts val="0"/>
              </a:spcAft>
              <a:buSzPts val="6800"/>
              <a:buFont typeface="Playfair Display"/>
              <a:buNone/>
              <a:defRPr b="1" sz="6800">
                <a:latin typeface="Playfair Display"/>
                <a:ea typeface="Playfair Display"/>
                <a:cs typeface="Playfair Display"/>
                <a:sym typeface="Playfair Display"/>
              </a:defRPr>
            </a:lvl7pPr>
            <a:lvl8pPr lvl="7" algn="ctr">
              <a:spcBef>
                <a:spcPts val="0"/>
              </a:spcBef>
              <a:spcAft>
                <a:spcPts val="0"/>
              </a:spcAft>
              <a:buSzPts val="6800"/>
              <a:buFont typeface="Playfair Display"/>
              <a:buNone/>
              <a:defRPr b="1" sz="6800">
                <a:latin typeface="Playfair Display"/>
                <a:ea typeface="Playfair Display"/>
                <a:cs typeface="Playfair Display"/>
                <a:sym typeface="Playfair Display"/>
              </a:defRPr>
            </a:lvl8pPr>
            <a:lvl9pPr lvl="8" algn="ctr">
              <a:spcBef>
                <a:spcPts val="0"/>
              </a:spcBef>
              <a:spcAft>
                <a:spcPts val="0"/>
              </a:spcAft>
              <a:buSzPts val="6800"/>
              <a:buFont typeface="Playfair Display"/>
              <a:buNone/>
              <a:defRPr b="1" sz="6800">
                <a:latin typeface="Playfair Display"/>
                <a:ea typeface="Playfair Display"/>
                <a:cs typeface="Playfair Display"/>
                <a:sym typeface="Playfair Display"/>
              </a:defRPr>
            </a:lvl9pPr>
          </a:lstStyle>
          <a:p/>
        </p:txBody>
      </p:sp>
      <p:sp>
        <p:nvSpPr>
          <p:cNvPr id="13" name="Google Shape;13;p2"/>
          <p:cNvSpPr txBox="1"/>
          <p:nvPr>
            <p:ph idx="1" type="subTitle"/>
          </p:nvPr>
        </p:nvSpPr>
        <p:spPr>
          <a:xfrm>
            <a:off x="344250" y="3550650"/>
            <a:ext cx="4910100" cy="577800"/>
          </a:xfrm>
          <a:prstGeom prst="rect">
            <a:avLst/>
          </a:prstGeom>
          <a:solidFill>
            <a:schemeClr val="dk2"/>
          </a:solidFill>
        </p:spPr>
        <p:txBody>
          <a:bodyPr anchorCtr="0" anchor="ctr" bIns="91425" lIns="91425" spcFirstLastPara="1" rIns="91425" wrap="square" tIns="91425">
            <a:normAutofit/>
          </a:bodyPr>
          <a:lstStyle>
            <a:lvl1pPr lvl="0">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1pPr>
            <a:lvl2pPr lvl="1">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2pPr>
            <a:lvl3pPr lvl="2">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3pPr>
            <a:lvl4pPr lvl="3">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4pPr>
            <a:lvl5pPr lvl="4">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5pPr>
            <a:lvl6pPr lvl="5">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6pPr>
            <a:lvl7pPr lvl="6">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7pPr>
            <a:lvl8pPr lvl="7">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8pPr>
            <a:lvl9pPr lvl="8">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9pPr>
          </a:lstStyle>
          <a:p/>
        </p:txBody>
      </p:sp>
      <p:sp>
        <p:nvSpPr>
          <p:cNvPr id="14" name="Google Shape;14;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txBox="1"/>
          <p:nvPr>
            <p:ph hasCustomPrompt="1" type="title"/>
          </p:nvPr>
        </p:nvSpPr>
        <p:spPr>
          <a:xfrm>
            <a:off x="311700" y="999925"/>
            <a:ext cx="8520600" cy="21462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Font typeface="Montserrat"/>
              <a:buNone/>
              <a:defRPr sz="14000">
                <a:latin typeface="Montserrat"/>
                <a:ea typeface="Montserrat"/>
                <a:cs typeface="Montserrat"/>
                <a:sym typeface="Montserrat"/>
              </a:defRPr>
            </a:lvl1pPr>
            <a:lvl2pPr lvl="1" algn="ctr">
              <a:spcBef>
                <a:spcPts val="0"/>
              </a:spcBef>
              <a:spcAft>
                <a:spcPts val="0"/>
              </a:spcAft>
              <a:buSzPts val="14000"/>
              <a:buFont typeface="Montserrat"/>
              <a:buNone/>
              <a:defRPr sz="14000">
                <a:latin typeface="Montserrat"/>
                <a:ea typeface="Montserrat"/>
                <a:cs typeface="Montserrat"/>
                <a:sym typeface="Montserrat"/>
              </a:defRPr>
            </a:lvl2pPr>
            <a:lvl3pPr lvl="2" algn="ctr">
              <a:spcBef>
                <a:spcPts val="0"/>
              </a:spcBef>
              <a:spcAft>
                <a:spcPts val="0"/>
              </a:spcAft>
              <a:buSzPts val="14000"/>
              <a:buFont typeface="Montserrat"/>
              <a:buNone/>
              <a:defRPr sz="14000">
                <a:latin typeface="Montserrat"/>
                <a:ea typeface="Montserrat"/>
                <a:cs typeface="Montserrat"/>
                <a:sym typeface="Montserrat"/>
              </a:defRPr>
            </a:lvl3pPr>
            <a:lvl4pPr lvl="3" algn="ctr">
              <a:spcBef>
                <a:spcPts val="0"/>
              </a:spcBef>
              <a:spcAft>
                <a:spcPts val="0"/>
              </a:spcAft>
              <a:buSzPts val="14000"/>
              <a:buFont typeface="Montserrat"/>
              <a:buNone/>
              <a:defRPr sz="14000">
                <a:latin typeface="Montserrat"/>
                <a:ea typeface="Montserrat"/>
                <a:cs typeface="Montserrat"/>
                <a:sym typeface="Montserrat"/>
              </a:defRPr>
            </a:lvl4pPr>
            <a:lvl5pPr lvl="4" algn="ctr">
              <a:spcBef>
                <a:spcPts val="0"/>
              </a:spcBef>
              <a:spcAft>
                <a:spcPts val="0"/>
              </a:spcAft>
              <a:buSzPts val="14000"/>
              <a:buFont typeface="Montserrat"/>
              <a:buNone/>
              <a:defRPr sz="14000">
                <a:latin typeface="Montserrat"/>
                <a:ea typeface="Montserrat"/>
                <a:cs typeface="Montserrat"/>
                <a:sym typeface="Montserrat"/>
              </a:defRPr>
            </a:lvl5pPr>
            <a:lvl6pPr lvl="5" algn="ctr">
              <a:spcBef>
                <a:spcPts val="0"/>
              </a:spcBef>
              <a:spcAft>
                <a:spcPts val="0"/>
              </a:spcAft>
              <a:buSzPts val="14000"/>
              <a:buFont typeface="Montserrat"/>
              <a:buNone/>
              <a:defRPr sz="14000">
                <a:latin typeface="Montserrat"/>
                <a:ea typeface="Montserrat"/>
                <a:cs typeface="Montserrat"/>
                <a:sym typeface="Montserrat"/>
              </a:defRPr>
            </a:lvl6pPr>
            <a:lvl7pPr lvl="6" algn="ctr">
              <a:spcBef>
                <a:spcPts val="0"/>
              </a:spcBef>
              <a:spcAft>
                <a:spcPts val="0"/>
              </a:spcAft>
              <a:buSzPts val="14000"/>
              <a:buFont typeface="Montserrat"/>
              <a:buNone/>
              <a:defRPr sz="14000">
                <a:latin typeface="Montserrat"/>
                <a:ea typeface="Montserrat"/>
                <a:cs typeface="Montserrat"/>
                <a:sym typeface="Montserrat"/>
              </a:defRPr>
            </a:lvl7pPr>
            <a:lvl8pPr lvl="7" algn="ctr">
              <a:spcBef>
                <a:spcPts val="0"/>
              </a:spcBef>
              <a:spcAft>
                <a:spcPts val="0"/>
              </a:spcAft>
              <a:buSzPts val="14000"/>
              <a:buFont typeface="Montserrat"/>
              <a:buNone/>
              <a:defRPr sz="14000">
                <a:latin typeface="Montserrat"/>
                <a:ea typeface="Montserrat"/>
                <a:cs typeface="Montserrat"/>
                <a:sym typeface="Montserrat"/>
              </a:defRPr>
            </a:lvl8pPr>
            <a:lvl9pPr lvl="8" algn="ctr">
              <a:spcBef>
                <a:spcPts val="0"/>
              </a:spcBef>
              <a:spcAft>
                <a:spcPts val="0"/>
              </a:spcAft>
              <a:buSzPts val="14000"/>
              <a:buFont typeface="Montserrat"/>
              <a:buNone/>
              <a:defRPr sz="14000">
                <a:latin typeface="Montserrat"/>
                <a:ea typeface="Montserrat"/>
                <a:cs typeface="Montserrat"/>
                <a:sym typeface="Montserrat"/>
              </a:defRPr>
            </a:lvl9pPr>
          </a:lstStyle>
          <a:p>
            <a:r>
              <a:t>xx%</a:t>
            </a:r>
          </a:p>
        </p:txBody>
      </p:sp>
      <p:sp>
        <p:nvSpPr>
          <p:cNvPr id="50" name="Google Shape;50;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highlight>
                  <a:schemeClr val="dk1"/>
                </a:highlight>
              </a:defRPr>
            </a:lvl1pPr>
            <a:lvl2pPr indent="-317500" lvl="1" marL="914400" algn="ctr">
              <a:spcBef>
                <a:spcPts val="0"/>
              </a:spcBef>
              <a:spcAft>
                <a:spcPts val="0"/>
              </a:spcAft>
              <a:buSzPts val="1400"/>
              <a:buChar char="○"/>
              <a:defRPr>
                <a:highlight>
                  <a:schemeClr val="dk1"/>
                </a:highlight>
              </a:defRPr>
            </a:lvl2pPr>
            <a:lvl3pPr indent="-317500" lvl="2" marL="1371600" algn="ctr">
              <a:spcBef>
                <a:spcPts val="0"/>
              </a:spcBef>
              <a:spcAft>
                <a:spcPts val="0"/>
              </a:spcAft>
              <a:buSzPts val="1400"/>
              <a:buChar char="■"/>
              <a:defRPr>
                <a:highlight>
                  <a:schemeClr val="dk1"/>
                </a:highlight>
              </a:defRPr>
            </a:lvl3pPr>
            <a:lvl4pPr indent="-317500" lvl="3" marL="1828800" algn="ctr">
              <a:spcBef>
                <a:spcPts val="0"/>
              </a:spcBef>
              <a:spcAft>
                <a:spcPts val="0"/>
              </a:spcAft>
              <a:buSzPts val="1400"/>
              <a:buChar char="●"/>
              <a:defRPr>
                <a:highlight>
                  <a:schemeClr val="dk1"/>
                </a:highlight>
              </a:defRPr>
            </a:lvl4pPr>
            <a:lvl5pPr indent="-317500" lvl="4" marL="2286000" algn="ctr">
              <a:spcBef>
                <a:spcPts val="0"/>
              </a:spcBef>
              <a:spcAft>
                <a:spcPts val="0"/>
              </a:spcAft>
              <a:buSzPts val="1400"/>
              <a:buChar char="○"/>
              <a:defRPr>
                <a:highlight>
                  <a:schemeClr val="dk1"/>
                </a:highlight>
              </a:defRPr>
            </a:lvl5pPr>
            <a:lvl6pPr indent="-317500" lvl="5" marL="2743200" algn="ctr">
              <a:spcBef>
                <a:spcPts val="0"/>
              </a:spcBef>
              <a:spcAft>
                <a:spcPts val="0"/>
              </a:spcAft>
              <a:buSzPts val="1400"/>
              <a:buChar char="■"/>
              <a:defRPr>
                <a:highlight>
                  <a:schemeClr val="dk1"/>
                </a:highlight>
              </a:defRPr>
            </a:lvl6pPr>
            <a:lvl7pPr indent="-317500" lvl="6" marL="3200400" algn="ctr">
              <a:spcBef>
                <a:spcPts val="0"/>
              </a:spcBef>
              <a:spcAft>
                <a:spcPts val="0"/>
              </a:spcAft>
              <a:buSzPts val="1400"/>
              <a:buChar char="●"/>
              <a:defRPr>
                <a:highlight>
                  <a:schemeClr val="dk1"/>
                </a:highlight>
              </a:defRPr>
            </a:lvl7pPr>
            <a:lvl8pPr indent="-317500" lvl="7" marL="3657600" algn="ctr">
              <a:spcBef>
                <a:spcPts val="0"/>
              </a:spcBef>
              <a:spcAft>
                <a:spcPts val="0"/>
              </a:spcAft>
              <a:buSzPts val="1400"/>
              <a:buChar char="○"/>
              <a:defRPr>
                <a:highlight>
                  <a:schemeClr val="dk1"/>
                </a:highlight>
              </a:defRPr>
            </a:lvl8pPr>
            <a:lvl9pPr indent="-317500" lvl="8" marL="4114800" algn="ctr">
              <a:spcBef>
                <a:spcPts val="0"/>
              </a:spcBef>
              <a:spcAft>
                <a:spcPts val="0"/>
              </a:spcAft>
              <a:buSzPts val="1400"/>
              <a:buChar char="■"/>
              <a:defRPr>
                <a:highlight>
                  <a:schemeClr val="dk1"/>
                </a:highlight>
              </a:defRPr>
            </a:lvl9pPr>
          </a:lstStyle>
          <a:p/>
        </p:txBody>
      </p:sp>
      <p:sp>
        <p:nvSpPr>
          <p:cNvPr id="51" name="Google Shape;51;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4"/>
        </a:solidFill>
      </p:bgPr>
    </p:bg>
    <p:spTree>
      <p:nvGrpSpPr>
        <p:cNvPr id="15" name="Shape 15"/>
        <p:cNvGrpSpPr/>
        <p:nvPr/>
      </p:nvGrpSpPr>
      <p:grpSpPr>
        <a:xfrm>
          <a:off x="0" y="0"/>
          <a:ext cx="0" cy="0"/>
          <a:chOff x="0" y="0"/>
          <a:chExt cx="0" cy="0"/>
        </a:xfrm>
      </p:grpSpPr>
      <p:sp>
        <p:nvSpPr>
          <p:cNvPr id="16" name="Google Shape;16;p3"/>
          <p:cNvSpPr/>
          <p:nvPr/>
        </p:nvSpPr>
        <p:spPr>
          <a:xfrm rot="5400000">
            <a:off x="4550700" y="-498600"/>
            <a:ext cx="42600" cy="845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344250" y="1403850"/>
            <a:ext cx="8455500" cy="21468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4800"/>
              <a:buFont typeface="Playfair Display"/>
              <a:buNone/>
              <a:defRPr b="1" sz="4800">
                <a:latin typeface="Playfair Display"/>
                <a:ea typeface="Playfair Display"/>
                <a:cs typeface="Playfair Display"/>
                <a:sym typeface="Playfair Display"/>
              </a:defRPr>
            </a:lvl1pPr>
            <a:lvl2pPr lvl="1" algn="ctr">
              <a:spcBef>
                <a:spcPts val="0"/>
              </a:spcBef>
              <a:spcAft>
                <a:spcPts val="0"/>
              </a:spcAft>
              <a:buSzPts val="4800"/>
              <a:buFont typeface="Playfair Display"/>
              <a:buNone/>
              <a:defRPr b="1" sz="4800">
                <a:latin typeface="Playfair Display"/>
                <a:ea typeface="Playfair Display"/>
                <a:cs typeface="Playfair Display"/>
                <a:sym typeface="Playfair Display"/>
              </a:defRPr>
            </a:lvl2pPr>
            <a:lvl3pPr lvl="2" algn="ctr">
              <a:spcBef>
                <a:spcPts val="0"/>
              </a:spcBef>
              <a:spcAft>
                <a:spcPts val="0"/>
              </a:spcAft>
              <a:buSzPts val="4800"/>
              <a:buFont typeface="Playfair Display"/>
              <a:buNone/>
              <a:defRPr b="1" sz="4800">
                <a:latin typeface="Playfair Display"/>
                <a:ea typeface="Playfair Display"/>
                <a:cs typeface="Playfair Display"/>
                <a:sym typeface="Playfair Display"/>
              </a:defRPr>
            </a:lvl3pPr>
            <a:lvl4pPr lvl="3" algn="ctr">
              <a:spcBef>
                <a:spcPts val="0"/>
              </a:spcBef>
              <a:spcAft>
                <a:spcPts val="0"/>
              </a:spcAft>
              <a:buSzPts val="4800"/>
              <a:buFont typeface="Playfair Display"/>
              <a:buNone/>
              <a:defRPr b="1" sz="4800">
                <a:latin typeface="Playfair Display"/>
                <a:ea typeface="Playfair Display"/>
                <a:cs typeface="Playfair Display"/>
                <a:sym typeface="Playfair Display"/>
              </a:defRPr>
            </a:lvl4pPr>
            <a:lvl5pPr lvl="4" algn="ctr">
              <a:spcBef>
                <a:spcPts val="0"/>
              </a:spcBef>
              <a:spcAft>
                <a:spcPts val="0"/>
              </a:spcAft>
              <a:buSzPts val="4800"/>
              <a:buFont typeface="Playfair Display"/>
              <a:buNone/>
              <a:defRPr b="1" sz="4800">
                <a:latin typeface="Playfair Display"/>
                <a:ea typeface="Playfair Display"/>
                <a:cs typeface="Playfair Display"/>
                <a:sym typeface="Playfair Display"/>
              </a:defRPr>
            </a:lvl5pPr>
            <a:lvl6pPr lvl="5" algn="ctr">
              <a:spcBef>
                <a:spcPts val="0"/>
              </a:spcBef>
              <a:spcAft>
                <a:spcPts val="0"/>
              </a:spcAft>
              <a:buSzPts val="4800"/>
              <a:buFont typeface="Playfair Display"/>
              <a:buNone/>
              <a:defRPr b="1" sz="4800">
                <a:latin typeface="Playfair Display"/>
                <a:ea typeface="Playfair Display"/>
                <a:cs typeface="Playfair Display"/>
                <a:sym typeface="Playfair Display"/>
              </a:defRPr>
            </a:lvl6pPr>
            <a:lvl7pPr lvl="6" algn="ctr">
              <a:spcBef>
                <a:spcPts val="0"/>
              </a:spcBef>
              <a:spcAft>
                <a:spcPts val="0"/>
              </a:spcAft>
              <a:buSzPts val="4800"/>
              <a:buFont typeface="Playfair Display"/>
              <a:buNone/>
              <a:defRPr b="1" sz="4800">
                <a:latin typeface="Playfair Display"/>
                <a:ea typeface="Playfair Display"/>
                <a:cs typeface="Playfair Display"/>
                <a:sym typeface="Playfair Display"/>
              </a:defRPr>
            </a:lvl7pPr>
            <a:lvl8pPr lvl="7" algn="ctr">
              <a:spcBef>
                <a:spcPts val="0"/>
              </a:spcBef>
              <a:spcAft>
                <a:spcPts val="0"/>
              </a:spcAft>
              <a:buSzPts val="4800"/>
              <a:buFont typeface="Playfair Display"/>
              <a:buNone/>
              <a:defRPr b="1" sz="4800">
                <a:latin typeface="Playfair Display"/>
                <a:ea typeface="Playfair Display"/>
                <a:cs typeface="Playfair Display"/>
                <a:sym typeface="Playfair Display"/>
              </a:defRPr>
            </a:lvl8pPr>
            <a:lvl9pPr lvl="8" algn="ctr">
              <a:spcBef>
                <a:spcPts val="0"/>
              </a:spcBef>
              <a:spcAft>
                <a:spcPts val="0"/>
              </a:spcAft>
              <a:buSzPts val="4800"/>
              <a:buFont typeface="Playfair Display"/>
              <a:buNone/>
              <a:defRPr b="1" sz="4800">
                <a:latin typeface="Playfair Display"/>
                <a:ea typeface="Playfair Display"/>
                <a:cs typeface="Playfair Display"/>
                <a:sym typeface="Playfair Display"/>
              </a:defRPr>
            </a:lvl9pPr>
          </a:lstStyle>
          <a:p/>
        </p:txBody>
      </p:sp>
      <p:sp>
        <p:nvSpPr>
          <p:cNvPr id="18" name="Google Shape;18;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1" name="Google Shape;21;p4"/>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5"/>
          <p:cNvSpPr txBox="1"/>
          <p:nvPr>
            <p:ph idx="1" type="body"/>
          </p:nvPr>
        </p:nvSpPr>
        <p:spPr>
          <a:xfrm>
            <a:off x="311700" y="1234050"/>
            <a:ext cx="3999900" cy="33348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234050"/>
            <a:ext cx="3999900" cy="33348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0" name="Google Shape;30;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1pPr>
            <a:lvl2pPr lvl="1">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2pPr>
            <a:lvl3pPr lvl="2">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3pPr>
            <a:lvl4pPr lvl="3">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4pPr>
            <a:lvl5pPr lvl="4">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5pPr>
            <a:lvl6pPr lvl="5">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6pPr>
            <a:lvl7pPr lvl="6">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7pPr>
            <a:lvl8pPr lvl="7">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8pPr>
            <a:lvl9pPr lvl="8">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9pPr>
          </a:lstStyle>
          <a:p/>
        </p:txBody>
      </p:sp>
      <p:sp>
        <p:nvSpPr>
          <p:cNvPr id="37" name="Google Shape;37;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9"/>
          <p:cNvSpPr txBox="1"/>
          <p:nvPr>
            <p:ph type="title"/>
          </p:nvPr>
        </p:nvSpPr>
        <p:spPr>
          <a:xfrm>
            <a:off x="265500" y="10816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9214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highlight>
                  <a:schemeClr val="lt1"/>
                </a:highlight>
              </a:defRPr>
            </a:lvl1pPr>
            <a:lvl2pPr indent="-317500" lvl="1" marL="914400">
              <a:spcBef>
                <a:spcPts val="0"/>
              </a:spcBef>
              <a:spcAft>
                <a:spcPts val="0"/>
              </a:spcAft>
              <a:buSzPts val="1400"/>
              <a:buChar char="○"/>
              <a:defRPr>
                <a:highlight>
                  <a:schemeClr val="lt1"/>
                </a:highlight>
              </a:defRPr>
            </a:lvl2pPr>
            <a:lvl3pPr indent="-317500" lvl="2" marL="1371600">
              <a:spcBef>
                <a:spcPts val="0"/>
              </a:spcBef>
              <a:spcAft>
                <a:spcPts val="0"/>
              </a:spcAft>
              <a:buSzPts val="1400"/>
              <a:buChar char="■"/>
              <a:defRPr>
                <a:highlight>
                  <a:schemeClr val="lt1"/>
                </a:highlight>
              </a:defRPr>
            </a:lvl3pPr>
            <a:lvl4pPr indent="-317500" lvl="3" marL="1828800">
              <a:spcBef>
                <a:spcPts val="0"/>
              </a:spcBef>
              <a:spcAft>
                <a:spcPts val="0"/>
              </a:spcAft>
              <a:buSzPts val="1400"/>
              <a:buChar char="●"/>
              <a:defRPr>
                <a:highlight>
                  <a:schemeClr val="lt1"/>
                </a:highlight>
              </a:defRPr>
            </a:lvl4pPr>
            <a:lvl5pPr indent="-317500" lvl="4" marL="2286000">
              <a:spcBef>
                <a:spcPts val="0"/>
              </a:spcBef>
              <a:spcAft>
                <a:spcPts val="0"/>
              </a:spcAft>
              <a:buSzPts val="1400"/>
              <a:buChar char="○"/>
              <a:defRPr>
                <a:highlight>
                  <a:schemeClr val="lt1"/>
                </a:highlight>
              </a:defRPr>
            </a:lvl5pPr>
            <a:lvl6pPr indent="-317500" lvl="5" marL="2743200">
              <a:spcBef>
                <a:spcPts val="0"/>
              </a:spcBef>
              <a:spcAft>
                <a:spcPts val="0"/>
              </a:spcAft>
              <a:buSzPts val="1400"/>
              <a:buChar char="■"/>
              <a:defRPr>
                <a:highlight>
                  <a:schemeClr val="lt1"/>
                </a:highlight>
              </a:defRPr>
            </a:lvl6pPr>
            <a:lvl7pPr indent="-317500" lvl="6" marL="3200400">
              <a:spcBef>
                <a:spcPts val="0"/>
              </a:spcBef>
              <a:spcAft>
                <a:spcPts val="0"/>
              </a:spcAft>
              <a:buSzPts val="1400"/>
              <a:buChar char="●"/>
              <a:defRPr>
                <a:highlight>
                  <a:schemeClr val="lt1"/>
                </a:highlight>
              </a:defRPr>
            </a:lvl7pPr>
            <a:lvl8pPr indent="-317500" lvl="7" marL="3657600">
              <a:spcBef>
                <a:spcPts val="0"/>
              </a:spcBef>
              <a:spcAft>
                <a:spcPts val="0"/>
              </a:spcAft>
              <a:buSzPts val="1400"/>
              <a:buChar char="○"/>
              <a:defRPr>
                <a:highlight>
                  <a:schemeClr val="lt1"/>
                </a:highlight>
              </a:defRPr>
            </a:lvl8pPr>
            <a:lvl9pPr indent="-317500" lvl="8" marL="4114800">
              <a:spcBef>
                <a:spcPts val="0"/>
              </a:spcBef>
              <a:spcAft>
                <a:spcPts val="0"/>
              </a:spcAft>
              <a:buSzPts val="1400"/>
              <a:buChar char="■"/>
              <a:defRPr>
                <a:highlight>
                  <a:schemeClr val="lt1"/>
                </a:highlight>
              </a:defRPr>
            </a:lvl9pPr>
          </a:lstStyle>
          <a:p/>
        </p:txBody>
      </p:sp>
      <p:sp>
        <p:nvSpPr>
          <p:cNvPr id="44" name="Google Shape;44;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highlight>
                  <a:schemeClr val="dk1"/>
                </a:highlight>
              </a:defRPr>
            </a:lvl1pPr>
          </a:lstStyle>
          <a:p/>
        </p:txBody>
      </p:sp>
      <p:sp>
        <p:nvSpPr>
          <p:cNvPr id="47" name="Google Shape;47;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op">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9pPr>
          </a:lstStyle>
          <a:p/>
        </p:txBody>
      </p:sp>
      <p:sp>
        <p:nvSpPr>
          <p:cNvPr id="7" name="Google Shape;7;p1"/>
          <p:cNvSpPr txBox="1"/>
          <p:nvPr>
            <p:ph idx="1" type="body"/>
          </p:nvPr>
        </p:nvSpPr>
        <p:spPr>
          <a:xfrm>
            <a:off x="311700" y="1234075"/>
            <a:ext cx="8520600" cy="33348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Playfair Display"/>
              <a:buChar char="●"/>
              <a:defRPr sz="1800">
                <a:solidFill>
                  <a:schemeClr val="dk2"/>
                </a:solidFill>
                <a:latin typeface="Playfair Display"/>
                <a:ea typeface="Playfair Display"/>
                <a:cs typeface="Playfair Display"/>
                <a:sym typeface="Playfair Display"/>
              </a:defRPr>
            </a:lvl1pPr>
            <a:lvl2pPr indent="-317500" lvl="1" marL="9144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2pPr>
            <a:lvl3pPr indent="-317500" lvl="2" marL="13716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3pPr>
            <a:lvl4pPr indent="-317500" lvl="3" marL="18288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4pPr>
            <a:lvl5pPr indent="-317500" lvl="4" marL="22860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5pPr>
            <a:lvl6pPr indent="-317500" lvl="5" marL="27432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6pPr>
            <a:lvl7pPr indent="-317500" lvl="6" marL="32004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7pPr>
            <a:lvl8pPr indent="-317500" lvl="7" marL="36576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8pPr>
            <a:lvl9pPr indent="-317500" lvl="8" marL="41148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Playfair Display"/>
                <a:ea typeface="Playfair Display"/>
                <a:cs typeface="Playfair Display"/>
                <a:sym typeface="Playfair Display"/>
              </a:defRPr>
            </a:lvl1pPr>
            <a:lvl2pPr lvl="1" algn="r">
              <a:buNone/>
              <a:defRPr sz="1000">
                <a:solidFill>
                  <a:schemeClr val="dk2"/>
                </a:solidFill>
                <a:latin typeface="Playfair Display"/>
                <a:ea typeface="Playfair Display"/>
                <a:cs typeface="Playfair Display"/>
                <a:sym typeface="Playfair Display"/>
              </a:defRPr>
            </a:lvl2pPr>
            <a:lvl3pPr lvl="2" algn="r">
              <a:buNone/>
              <a:defRPr sz="1000">
                <a:solidFill>
                  <a:schemeClr val="dk2"/>
                </a:solidFill>
                <a:latin typeface="Playfair Display"/>
                <a:ea typeface="Playfair Display"/>
                <a:cs typeface="Playfair Display"/>
                <a:sym typeface="Playfair Display"/>
              </a:defRPr>
            </a:lvl3pPr>
            <a:lvl4pPr lvl="3" algn="r">
              <a:buNone/>
              <a:defRPr sz="1000">
                <a:solidFill>
                  <a:schemeClr val="dk2"/>
                </a:solidFill>
                <a:latin typeface="Playfair Display"/>
                <a:ea typeface="Playfair Display"/>
                <a:cs typeface="Playfair Display"/>
                <a:sym typeface="Playfair Display"/>
              </a:defRPr>
            </a:lvl4pPr>
            <a:lvl5pPr lvl="4" algn="r">
              <a:buNone/>
              <a:defRPr sz="1000">
                <a:solidFill>
                  <a:schemeClr val="dk2"/>
                </a:solidFill>
                <a:latin typeface="Playfair Display"/>
                <a:ea typeface="Playfair Display"/>
                <a:cs typeface="Playfair Display"/>
                <a:sym typeface="Playfair Display"/>
              </a:defRPr>
            </a:lvl5pPr>
            <a:lvl6pPr lvl="5" algn="r">
              <a:buNone/>
              <a:defRPr sz="1000">
                <a:solidFill>
                  <a:schemeClr val="dk2"/>
                </a:solidFill>
                <a:latin typeface="Playfair Display"/>
                <a:ea typeface="Playfair Display"/>
                <a:cs typeface="Playfair Display"/>
                <a:sym typeface="Playfair Display"/>
              </a:defRPr>
            </a:lvl6pPr>
            <a:lvl7pPr lvl="6" algn="r">
              <a:buNone/>
              <a:defRPr sz="1000">
                <a:solidFill>
                  <a:schemeClr val="dk2"/>
                </a:solidFill>
                <a:latin typeface="Playfair Display"/>
                <a:ea typeface="Playfair Display"/>
                <a:cs typeface="Playfair Display"/>
                <a:sym typeface="Playfair Display"/>
              </a:defRPr>
            </a:lvl7pPr>
            <a:lvl8pPr lvl="7" algn="r">
              <a:buNone/>
              <a:defRPr sz="1000">
                <a:solidFill>
                  <a:schemeClr val="dk2"/>
                </a:solidFill>
                <a:latin typeface="Playfair Display"/>
                <a:ea typeface="Playfair Display"/>
                <a:cs typeface="Playfair Display"/>
                <a:sym typeface="Playfair Display"/>
              </a:defRPr>
            </a:lvl8pPr>
            <a:lvl9pPr lvl="8" algn="r">
              <a:buNone/>
              <a:defRPr sz="1000">
                <a:solidFill>
                  <a:schemeClr val="dk2"/>
                </a:solidFill>
                <a:latin typeface="Playfair Display"/>
                <a:ea typeface="Playfair Display"/>
                <a:cs typeface="Playfair Display"/>
                <a:sym typeface="Playfair Display"/>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hyperlink" Target="https://scikit-learn.org/stable/modules/generated/sklearn.cluster.KMeans.html#examples-using-sklearn-cluster-kmeans" TargetMode="Externa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hyperlink" Target="https://open.spotify.com/playlist/13DFi4SdGTkGZFJR2mlPVq" TargetMode="External"/><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6.png"/><Relationship Id="rId4" Type="http://schemas.openxmlformats.org/officeDocument/2006/relationships/hyperlink" Target="https://open.spotify.com/playlist/17NJ0OpGqwZ4EUVoydEV9b"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5.png"/><Relationship Id="rId4" Type="http://schemas.openxmlformats.org/officeDocument/2006/relationships/image" Target="../media/image2.png"/><Relationship Id="rId5" Type="http://schemas.openxmlformats.org/officeDocument/2006/relationships/image" Target="../media/image1.png"/><Relationship Id="rId6" Type="http://schemas.openxmlformats.org/officeDocument/2006/relationships/image" Target="../media/image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sp>
        <p:nvSpPr>
          <p:cNvPr id="58" name="Google Shape;58;p13"/>
          <p:cNvSpPr txBox="1"/>
          <p:nvPr>
            <p:ph type="ctrTitle"/>
          </p:nvPr>
        </p:nvSpPr>
        <p:spPr>
          <a:xfrm>
            <a:off x="344250" y="809650"/>
            <a:ext cx="8455500" cy="29637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From</a:t>
            </a:r>
            <a:r>
              <a:rPr lang="en">
                <a:solidFill>
                  <a:srgbClr val="0000FF"/>
                </a:solidFill>
              </a:rPr>
              <a:t>  Moosic Classification</a:t>
            </a:r>
            <a:r>
              <a:rPr lang="en"/>
              <a:t> to </a:t>
            </a:r>
            <a:r>
              <a:rPr lang="en">
                <a:solidFill>
                  <a:srgbClr val="FF00FF"/>
                </a:solidFill>
              </a:rPr>
              <a:t>Playlist Creation</a:t>
            </a:r>
            <a:endParaRPr>
              <a:solidFill>
                <a:srgbClr val="FF00FF"/>
              </a:solidFill>
            </a:endParaRPr>
          </a:p>
        </p:txBody>
      </p:sp>
      <p:sp>
        <p:nvSpPr>
          <p:cNvPr id="59" name="Google Shape;59;p13"/>
          <p:cNvSpPr txBox="1"/>
          <p:nvPr>
            <p:ph idx="1" type="subTitle"/>
          </p:nvPr>
        </p:nvSpPr>
        <p:spPr>
          <a:xfrm>
            <a:off x="344250" y="3550650"/>
            <a:ext cx="4910100" cy="577800"/>
          </a:xfrm>
          <a:prstGeom prst="rect">
            <a:avLst/>
          </a:prstGeom>
          <a:solidFill>
            <a:srgbClr val="3D85C6"/>
          </a:solidFill>
        </p:spPr>
        <p:txBody>
          <a:bodyPr anchorCtr="0" anchor="ctr" bIns="91425" lIns="91425" spcFirstLastPara="1" rIns="91425" wrap="square" tIns="91425">
            <a:normAutofit fontScale="85000"/>
          </a:bodyPr>
          <a:lstStyle/>
          <a:p>
            <a:pPr indent="0" lvl="0" marL="0" rtl="0" algn="l">
              <a:spcBef>
                <a:spcPts val="0"/>
              </a:spcBef>
              <a:spcAft>
                <a:spcPts val="0"/>
              </a:spcAft>
              <a:buNone/>
            </a:pPr>
            <a:r>
              <a:rPr lang="en">
                <a:solidFill>
                  <a:schemeClr val="dk1"/>
                </a:solidFill>
              </a:rPr>
              <a:t>By Mathis, </a:t>
            </a:r>
            <a:r>
              <a:rPr lang="en">
                <a:solidFill>
                  <a:schemeClr val="dk1"/>
                </a:solidFill>
              </a:rPr>
              <a:t>Qianfang</a:t>
            </a:r>
            <a:r>
              <a:rPr lang="en">
                <a:solidFill>
                  <a:schemeClr val="dk1"/>
                </a:solidFill>
              </a:rPr>
              <a:t> &amp; Santhoshi</a:t>
            </a:r>
            <a:endParaRPr>
              <a:solidFill>
                <a:schemeClr val="dk1"/>
              </a:solidFill>
            </a:endParaRPr>
          </a:p>
        </p:txBody>
      </p:sp>
      <p:sp>
        <p:nvSpPr>
          <p:cNvPr id="60" name="Google Shape;60;p13"/>
          <p:cNvSpPr txBox="1"/>
          <p:nvPr/>
        </p:nvSpPr>
        <p:spPr>
          <a:xfrm>
            <a:off x="5607400" y="293325"/>
            <a:ext cx="3117300" cy="312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2"/>
                </a:solidFill>
                <a:latin typeface="Playfair Display"/>
                <a:ea typeface="Playfair Display"/>
                <a:cs typeface="Playfair Display"/>
                <a:sym typeface="Playfair Display"/>
              </a:rPr>
              <a:t>Unsupervised ML</a:t>
            </a:r>
            <a:endParaRPr sz="1800">
              <a:solidFill>
                <a:schemeClr val="dk2"/>
              </a:solidFill>
              <a:latin typeface="Playfair Display"/>
              <a:ea typeface="Playfair Display"/>
              <a:cs typeface="Playfair Display"/>
              <a:sym typeface="Playfair Display"/>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22" name="Shape 122"/>
        <p:cNvGrpSpPr/>
        <p:nvPr/>
      </p:nvGrpSpPr>
      <p:grpSpPr>
        <a:xfrm>
          <a:off x="0" y="0"/>
          <a:ext cx="0" cy="0"/>
          <a:chOff x="0" y="0"/>
          <a:chExt cx="0" cy="0"/>
        </a:xfrm>
      </p:grpSpPr>
      <p:sp>
        <p:nvSpPr>
          <p:cNvPr id="123" name="Google Shape;123;p22"/>
          <p:cNvSpPr txBox="1"/>
          <p:nvPr>
            <p:ph type="title"/>
          </p:nvPr>
        </p:nvSpPr>
        <p:spPr>
          <a:xfrm>
            <a:off x="0" y="262000"/>
            <a:ext cx="4045200" cy="855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Conclusions:</a:t>
            </a:r>
            <a:endParaRPr/>
          </a:p>
        </p:txBody>
      </p:sp>
      <p:sp>
        <p:nvSpPr>
          <p:cNvPr id="124" name="Google Shape;124;p22"/>
          <p:cNvSpPr txBox="1"/>
          <p:nvPr>
            <p:ph idx="2" type="body"/>
          </p:nvPr>
        </p:nvSpPr>
        <p:spPr>
          <a:xfrm>
            <a:off x="4572000" y="0"/>
            <a:ext cx="4572000" cy="5074800"/>
          </a:xfrm>
          <a:prstGeom prst="rect">
            <a:avLst/>
          </a:prstGeom>
        </p:spPr>
        <p:txBody>
          <a:bodyPr anchorCtr="0" anchor="ctr" bIns="91425" lIns="91425" spcFirstLastPara="1" rIns="91425" wrap="square" tIns="91425">
            <a:normAutofit/>
          </a:bodyPr>
          <a:lstStyle/>
          <a:p>
            <a:pPr indent="0" lvl="0" marL="0" rtl="0" algn="l">
              <a:spcBef>
                <a:spcPts val="1200"/>
              </a:spcBef>
              <a:spcAft>
                <a:spcPts val="0"/>
              </a:spcAft>
              <a:buNone/>
            </a:pPr>
            <a:r>
              <a:t/>
            </a:r>
            <a:endParaRPr b="1" sz="1400">
              <a:latin typeface="Arial"/>
              <a:ea typeface="Arial"/>
              <a:cs typeface="Arial"/>
              <a:sym typeface="Arial"/>
            </a:endParaRPr>
          </a:p>
          <a:p>
            <a:pPr indent="0" lvl="0" marL="0" rtl="0" algn="l">
              <a:spcBef>
                <a:spcPts val="1200"/>
              </a:spcBef>
              <a:spcAft>
                <a:spcPts val="0"/>
              </a:spcAft>
              <a:buNone/>
            </a:pPr>
            <a:r>
              <a:t/>
            </a:r>
            <a:endParaRPr sz="1100">
              <a:latin typeface="Arial"/>
              <a:ea typeface="Arial"/>
              <a:cs typeface="Arial"/>
              <a:sym typeface="Arial"/>
            </a:endParaRPr>
          </a:p>
          <a:p>
            <a:pPr indent="0" lvl="0" marL="0" rtl="0" algn="l">
              <a:spcBef>
                <a:spcPts val="1200"/>
              </a:spcBef>
              <a:spcAft>
                <a:spcPts val="0"/>
              </a:spcAft>
              <a:buNone/>
            </a:pPr>
            <a:r>
              <a:t/>
            </a:r>
            <a:endParaRPr sz="1100">
              <a:latin typeface="Arial"/>
              <a:ea typeface="Arial"/>
              <a:cs typeface="Arial"/>
              <a:sym typeface="Arial"/>
            </a:endParaRPr>
          </a:p>
          <a:p>
            <a:pPr indent="0" lvl="0" marL="0" rtl="0" algn="l">
              <a:spcBef>
                <a:spcPts val="1200"/>
              </a:spcBef>
              <a:spcAft>
                <a:spcPts val="0"/>
              </a:spcAft>
              <a:buNone/>
            </a:pPr>
            <a:r>
              <a:t/>
            </a:r>
            <a:endParaRPr b="1" sz="1100">
              <a:latin typeface="Arial"/>
              <a:ea typeface="Arial"/>
              <a:cs typeface="Arial"/>
              <a:sym typeface="Arial"/>
            </a:endParaRPr>
          </a:p>
          <a:p>
            <a:pPr indent="0" lvl="0" marL="0" rtl="0" algn="l">
              <a:spcBef>
                <a:spcPts val="1200"/>
              </a:spcBef>
              <a:spcAft>
                <a:spcPts val="0"/>
              </a:spcAft>
              <a:buNone/>
            </a:pPr>
            <a:r>
              <a:t/>
            </a:r>
            <a:endParaRPr b="1" sz="1400">
              <a:latin typeface="Arial"/>
              <a:ea typeface="Arial"/>
              <a:cs typeface="Arial"/>
              <a:sym typeface="Arial"/>
            </a:endParaRPr>
          </a:p>
          <a:p>
            <a:pPr indent="0" lvl="0" marL="0" rtl="0" algn="l">
              <a:spcBef>
                <a:spcPts val="1200"/>
              </a:spcBef>
              <a:spcAft>
                <a:spcPts val="1200"/>
              </a:spcAft>
              <a:buNone/>
            </a:pPr>
            <a:r>
              <a:t/>
            </a:r>
            <a:endParaRPr sz="2100"/>
          </a:p>
        </p:txBody>
      </p:sp>
      <p:sp>
        <p:nvSpPr>
          <p:cNvPr id="125" name="Google Shape;125;p22"/>
          <p:cNvSpPr txBox="1"/>
          <p:nvPr/>
        </p:nvSpPr>
        <p:spPr>
          <a:xfrm>
            <a:off x="5006050" y="1594550"/>
            <a:ext cx="4137900" cy="525000"/>
          </a:xfrm>
          <a:prstGeom prst="rect">
            <a:avLst/>
          </a:prstGeom>
          <a:solidFill>
            <a:srgbClr val="FF00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800">
                <a:solidFill>
                  <a:schemeClr val="dk1"/>
                </a:solidFill>
                <a:latin typeface="Playfair Display"/>
                <a:ea typeface="Playfair Display"/>
                <a:cs typeface="Playfair Display"/>
                <a:sym typeface="Playfair Display"/>
              </a:rPr>
              <a:t>It’s a YES.</a:t>
            </a:r>
            <a:endParaRPr b="1" sz="1800">
              <a:solidFill>
                <a:schemeClr val="dk1"/>
              </a:solidFill>
              <a:latin typeface="Playfair Display"/>
              <a:ea typeface="Playfair Display"/>
              <a:cs typeface="Playfair Display"/>
              <a:sym typeface="Playfair Display"/>
            </a:endParaRPr>
          </a:p>
        </p:txBody>
      </p:sp>
      <p:sp>
        <p:nvSpPr>
          <p:cNvPr id="126" name="Google Shape;126;p22"/>
          <p:cNvSpPr txBox="1"/>
          <p:nvPr/>
        </p:nvSpPr>
        <p:spPr>
          <a:xfrm>
            <a:off x="4749500" y="402675"/>
            <a:ext cx="4045200" cy="9234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chemeClr val="dk2"/>
              </a:buClr>
              <a:buSzPts val="1400"/>
              <a:buFont typeface="Arial"/>
              <a:buAutoNum type="arabicPeriod"/>
            </a:pPr>
            <a:r>
              <a:rPr b="1" lang="en">
                <a:solidFill>
                  <a:schemeClr val="dk2"/>
                </a:solidFill>
                <a:highlight>
                  <a:schemeClr val="lt1"/>
                </a:highlight>
              </a:rPr>
              <a:t>Can Machines feel Music</a:t>
            </a:r>
            <a:r>
              <a:rPr b="1" lang="en">
                <a:solidFill>
                  <a:schemeClr val="dk2"/>
                </a:solidFill>
                <a:highlight>
                  <a:schemeClr val="lt1"/>
                </a:highlight>
              </a:rPr>
              <a:t>? </a:t>
            </a:r>
            <a:endParaRPr sz="1800">
              <a:solidFill>
                <a:schemeClr val="dk2"/>
              </a:solidFill>
              <a:latin typeface="Playfair Display"/>
              <a:ea typeface="Playfair Display"/>
              <a:cs typeface="Playfair Display"/>
              <a:sym typeface="Playfair Display"/>
            </a:endParaRPr>
          </a:p>
        </p:txBody>
      </p:sp>
      <p:sp>
        <p:nvSpPr>
          <p:cNvPr id="127" name="Google Shape;127;p22"/>
          <p:cNvSpPr txBox="1"/>
          <p:nvPr/>
        </p:nvSpPr>
        <p:spPr>
          <a:xfrm>
            <a:off x="4640475" y="2792550"/>
            <a:ext cx="4475700" cy="648000"/>
          </a:xfrm>
          <a:prstGeom prst="rect">
            <a:avLst/>
          </a:prstGeom>
          <a:noFill/>
          <a:ln>
            <a:noFill/>
          </a:ln>
        </p:spPr>
        <p:txBody>
          <a:bodyPr anchorCtr="0" anchor="t" bIns="91425" lIns="91425" spcFirstLastPara="1" rIns="91425" wrap="square" tIns="91425">
            <a:spAutoFit/>
          </a:bodyPr>
          <a:lstStyle/>
          <a:p>
            <a:pPr indent="-317500" lvl="0" marL="457200" rtl="0" algn="l">
              <a:lnSpc>
                <a:spcPct val="115000"/>
              </a:lnSpc>
              <a:spcBef>
                <a:spcPts val="1200"/>
              </a:spcBef>
              <a:spcAft>
                <a:spcPts val="0"/>
              </a:spcAft>
              <a:buClr>
                <a:schemeClr val="dk2"/>
              </a:buClr>
              <a:buSzPts val="1400"/>
              <a:buAutoNum type="arabicPeriod" startAt="2"/>
            </a:pPr>
            <a:r>
              <a:rPr b="1" lang="en">
                <a:solidFill>
                  <a:schemeClr val="dk2"/>
                </a:solidFill>
                <a:highlight>
                  <a:schemeClr val="lt1"/>
                </a:highlight>
              </a:rPr>
              <a:t>Can we automate playlist generation based on </a:t>
            </a:r>
            <a:r>
              <a:rPr b="1" lang="en">
                <a:solidFill>
                  <a:schemeClr val="dk2"/>
                </a:solidFill>
                <a:highlight>
                  <a:schemeClr val="lt1"/>
                </a:highlight>
              </a:rPr>
              <a:t>unsupervised</a:t>
            </a:r>
            <a:r>
              <a:rPr b="1" lang="en">
                <a:solidFill>
                  <a:schemeClr val="dk2"/>
                </a:solidFill>
                <a:highlight>
                  <a:schemeClr val="lt1"/>
                </a:highlight>
              </a:rPr>
              <a:t> </a:t>
            </a:r>
            <a:r>
              <a:rPr b="1" lang="en">
                <a:solidFill>
                  <a:schemeClr val="dk2"/>
                </a:solidFill>
                <a:highlight>
                  <a:schemeClr val="lt1"/>
                </a:highlight>
              </a:rPr>
              <a:t>machine</a:t>
            </a:r>
            <a:r>
              <a:rPr b="1" lang="en">
                <a:solidFill>
                  <a:schemeClr val="dk2"/>
                </a:solidFill>
                <a:highlight>
                  <a:schemeClr val="lt1"/>
                </a:highlight>
              </a:rPr>
              <a:t> learning</a:t>
            </a:r>
            <a:r>
              <a:rPr b="1" lang="en">
                <a:solidFill>
                  <a:schemeClr val="dk2"/>
                </a:solidFill>
                <a:highlight>
                  <a:schemeClr val="lt1"/>
                </a:highlight>
              </a:rPr>
              <a:t>?</a:t>
            </a:r>
            <a:endParaRPr b="1">
              <a:solidFill>
                <a:schemeClr val="dk2"/>
              </a:solidFill>
              <a:highlight>
                <a:schemeClr val="lt1"/>
              </a:highlight>
            </a:endParaRPr>
          </a:p>
        </p:txBody>
      </p:sp>
      <p:sp>
        <p:nvSpPr>
          <p:cNvPr id="128" name="Google Shape;128;p22"/>
          <p:cNvSpPr txBox="1"/>
          <p:nvPr/>
        </p:nvSpPr>
        <p:spPr>
          <a:xfrm>
            <a:off x="5059750" y="3569300"/>
            <a:ext cx="4045200" cy="747300"/>
          </a:xfrm>
          <a:prstGeom prst="rect">
            <a:avLst/>
          </a:prstGeom>
          <a:solidFill>
            <a:srgbClr val="FF00FF"/>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800">
                <a:solidFill>
                  <a:schemeClr val="dk1"/>
                </a:solidFill>
                <a:latin typeface="Playfair Display"/>
                <a:ea typeface="Playfair Display"/>
                <a:cs typeface="Playfair Display"/>
                <a:sym typeface="Playfair Display"/>
              </a:rPr>
              <a:t>Requires lot of Manual Tuning and model refining.</a:t>
            </a:r>
            <a:endParaRPr sz="1800">
              <a:solidFill>
                <a:schemeClr val="dk1"/>
              </a:solidFill>
              <a:latin typeface="Playfair Display"/>
              <a:ea typeface="Playfair Display"/>
              <a:cs typeface="Playfair Display"/>
              <a:sym typeface="Playfair Display"/>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2" name="Shape 132"/>
        <p:cNvGrpSpPr/>
        <p:nvPr/>
      </p:nvGrpSpPr>
      <p:grpSpPr>
        <a:xfrm>
          <a:off x="0" y="0"/>
          <a:ext cx="0" cy="0"/>
          <a:chOff x="0" y="0"/>
          <a:chExt cx="0" cy="0"/>
        </a:xfrm>
      </p:grpSpPr>
      <p:sp>
        <p:nvSpPr>
          <p:cNvPr id="133" name="Google Shape;133;p23"/>
          <p:cNvSpPr txBox="1"/>
          <p:nvPr>
            <p:ph idx="1" type="subTitle"/>
          </p:nvPr>
        </p:nvSpPr>
        <p:spPr>
          <a:xfrm>
            <a:off x="330300" y="4396350"/>
            <a:ext cx="4910100" cy="577800"/>
          </a:xfrm>
          <a:prstGeom prst="rect">
            <a:avLst/>
          </a:prstGeom>
          <a:solidFill>
            <a:srgbClr val="3D85C6"/>
          </a:solidFill>
        </p:spPr>
        <p:txBody>
          <a:bodyPr anchorCtr="0" anchor="ctr" bIns="91425" lIns="91425" spcFirstLastPara="1" rIns="91425" wrap="square" tIns="91425">
            <a:normAutofit fontScale="47500" lnSpcReduction="20000"/>
          </a:bodyPr>
          <a:lstStyle/>
          <a:p>
            <a:pPr indent="0" lvl="0" marL="0" rtl="0" algn="ctr">
              <a:spcBef>
                <a:spcPts val="0"/>
              </a:spcBef>
              <a:spcAft>
                <a:spcPts val="0"/>
              </a:spcAft>
              <a:buClr>
                <a:schemeClr val="dk2"/>
              </a:buClr>
              <a:buSzPts val="523"/>
              <a:buFont typeface="Arial"/>
              <a:buNone/>
            </a:pPr>
            <a:r>
              <a:rPr lang="en" sz="6800">
                <a:solidFill>
                  <a:schemeClr val="dk2"/>
                </a:solidFill>
                <a:latin typeface="Playfair Display"/>
                <a:ea typeface="Playfair Display"/>
                <a:cs typeface="Playfair Display"/>
                <a:sym typeface="Playfair Display"/>
              </a:rPr>
              <a:t>Thank you!</a:t>
            </a:r>
            <a:endParaRPr/>
          </a:p>
        </p:txBody>
      </p:sp>
      <p:pic>
        <p:nvPicPr>
          <p:cNvPr id="134" name="Google Shape;134;p23"/>
          <p:cNvPicPr preferRelativeResize="0"/>
          <p:nvPr/>
        </p:nvPicPr>
        <p:blipFill>
          <a:blip r:embed="rId3">
            <a:alphaModFix/>
          </a:blip>
          <a:stretch>
            <a:fillRect/>
          </a:stretch>
        </p:blipFill>
        <p:spPr>
          <a:xfrm>
            <a:off x="922775" y="272500"/>
            <a:ext cx="7044150" cy="4025226"/>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Technical Infos</a:t>
            </a:r>
            <a:endParaRPr/>
          </a:p>
        </p:txBody>
      </p:sp>
      <p:sp>
        <p:nvSpPr>
          <p:cNvPr id="140" name="Google Shape;140;p24"/>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solidFill>
                  <a:srgbClr val="4D5C6D"/>
                </a:solidFill>
                <a:highlight>
                  <a:srgbClr val="FFFFFF"/>
                </a:highlight>
                <a:latin typeface="Arial"/>
                <a:ea typeface="Arial"/>
                <a:cs typeface="Arial"/>
                <a:sym typeface="Arial"/>
              </a:rPr>
              <a:t>The algorithm that we used:</a:t>
            </a:r>
            <a:r>
              <a:rPr b="1" lang="en" sz="1600">
                <a:solidFill>
                  <a:srgbClr val="4D5C6D"/>
                </a:solidFill>
                <a:highlight>
                  <a:srgbClr val="FFFFFF"/>
                </a:highlight>
                <a:latin typeface="Arial"/>
                <a:ea typeface="Arial"/>
                <a:cs typeface="Arial"/>
                <a:sym typeface="Arial"/>
              </a:rPr>
              <a:t>K-means</a:t>
            </a:r>
            <a:endParaRPr b="1" sz="1600">
              <a:solidFill>
                <a:srgbClr val="4D5C6D"/>
              </a:solidFill>
              <a:highlight>
                <a:srgbClr val="FFFFFF"/>
              </a:highlight>
              <a:latin typeface="Arial"/>
              <a:ea typeface="Arial"/>
              <a:cs typeface="Arial"/>
              <a:sym typeface="Arial"/>
            </a:endParaRPr>
          </a:p>
          <a:p>
            <a:pPr indent="0" lvl="0" marL="0" rtl="0" algn="l">
              <a:spcBef>
                <a:spcPts val="1200"/>
              </a:spcBef>
              <a:spcAft>
                <a:spcPts val="0"/>
              </a:spcAft>
              <a:buNone/>
            </a:pPr>
            <a:r>
              <a:rPr b="1" lang="en" sz="1600" u="sng">
                <a:solidFill>
                  <a:schemeClr val="hlink"/>
                </a:solidFill>
                <a:highlight>
                  <a:srgbClr val="FFFFFF"/>
                </a:highlight>
                <a:latin typeface="Arial"/>
                <a:ea typeface="Arial"/>
                <a:cs typeface="Arial"/>
                <a:sym typeface="Arial"/>
                <a:hlinkClick r:id="rId3"/>
              </a:rPr>
              <a:t>https://scikit-learn.org/stable/modules/generated/sklearn.cluster.KMeans.html#examples-using-sklearn-cluster-kmeans</a:t>
            </a:r>
            <a:endParaRPr b="1" sz="1600">
              <a:solidFill>
                <a:srgbClr val="4D5C6D"/>
              </a:solidFill>
              <a:highlight>
                <a:srgbClr val="FFFFFF"/>
              </a:highlight>
              <a:latin typeface="Arial"/>
              <a:ea typeface="Arial"/>
              <a:cs typeface="Arial"/>
              <a:sym typeface="Arial"/>
            </a:endParaRPr>
          </a:p>
          <a:p>
            <a:pPr indent="0" lvl="0" marL="0" rtl="0" algn="l">
              <a:spcBef>
                <a:spcPts val="1200"/>
              </a:spcBef>
              <a:spcAft>
                <a:spcPts val="1200"/>
              </a:spcAft>
              <a:buNone/>
            </a:pPr>
            <a:r>
              <a:t/>
            </a:r>
            <a:endParaRPr sz="1050">
              <a:solidFill>
                <a:srgbClr val="0077AA"/>
              </a:solidFill>
              <a:highlight>
                <a:srgbClr val="F5F2F0"/>
              </a:highlight>
              <a:latin typeface="Courier New"/>
              <a:ea typeface="Courier New"/>
              <a:cs typeface="Courier New"/>
              <a:sym typeface="Courier New"/>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 name="Shape 64"/>
        <p:cNvGrpSpPr/>
        <p:nvPr/>
      </p:nvGrpSpPr>
      <p:grpSpPr>
        <a:xfrm>
          <a:off x="0" y="0"/>
          <a:ext cx="0" cy="0"/>
          <a:chOff x="0" y="0"/>
          <a:chExt cx="0" cy="0"/>
        </a:xfrm>
      </p:grpSpPr>
      <p:sp>
        <p:nvSpPr>
          <p:cNvPr id="65" name="Google Shape;65;p14"/>
          <p:cNvSpPr txBox="1"/>
          <p:nvPr>
            <p:ph type="title"/>
          </p:nvPr>
        </p:nvSpPr>
        <p:spPr>
          <a:xfrm>
            <a:off x="3186025" y="707825"/>
            <a:ext cx="2735700" cy="28428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Can </a:t>
            </a:r>
            <a:endParaRPr/>
          </a:p>
          <a:p>
            <a:pPr indent="0" lvl="0" marL="0" rtl="0" algn="ctr">
              <a:spcBef>
                <a:spcPts val="0"/>
              </a:spcBef>
              <a:spcAft>
                <a:spcPts val="0"/>
              </a:spcAft>
              <a:buNone/>
            </a:pPr>
            <a:r>
              <a:rPr lang="en"/>
              <a:t>Machines</a:t>
            </a:r>
            <a:endParaRPr/>
          </a:p>
          <a:p>
            <a:pPr indent="0" lvl="0" marL="0" rtl="0" algn="ctr">
              <a:spcBef>
                <a:spcPts val="0"/>
              </a:spcBef>
              <a:spcAft>
                <a:spcPts val="0"/>
              </a:spcAft>
              <a:buNone/>
            </a:pPr>
            <a:r>
              <a:rPr lang="en">
                <a:highlight>
                  <a:schemeClr val="dk1"/>
                </a:highlight>
              </a:rPr>
              <a:t>F</a:t>
            </a:r>
            <a:r>
              <a:rPr lang="en">
                <a:highlight>
                  <a:schemeClr val="dk1"/>
                </a:highlight>
              </a:rPr>
              <a:t>eel</a:t>
            </a:r>
            <a:r>
              <a:rPr lang="en">
                <a:highlight>
                  <a:schemeClr val="accent3"/>
                </a:highlight>
              </a:rPr>
              <a:t> </a:t>
            </a:r>
            <a:endParaRPr>
              <a:highlight>
                <a:schemeClr val="accent3"/>
              </a:highlight>
            </a:endParaRPr>
          </a:p>
          <a:p>
            <a:pPr indent="0" lvl="0" marL="0" rtl="0" algn="ctr">
              <a:spcBef>
                <a:spcPts val="0"/>
              </a:spcBef>
              <a:spcAft>
                <a:spcPts val="0"/>
              </a:spcAft>
              <a:buNone/>
            </a:pPr>
            <a:r>
              <a:rPr lang="en"/>
              <a:t>M</a:t>
            </a:r>
            <a:r>
              <a:rPr lang="en"/>
              <a:t>usic?</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9" name="Shape 69"/>
        <p:cNvGrpSpPr/>
        <p:nvPr/>
      </p:nvGrpSpPr>
      <p:grpSpPr>
        <a:xfrm>
          <a:off x="0" y="0"/>
          <a:ext cx="0" cy="0"/>
          <a:chOff x="0" y="0"/>
          <a:chExt cx="0" cy="0"/>
        </a:xfrm>
      </p:grpSpPr>
      <p:pic>
        <p:nvPicPr>
          <p:cNvPr id="70" name="Google Shape;70;p15"/>
          <p:cNvPicPr preferRelativeResize="0"/>
          <p:nvPr/>
        </p:nvPicPr>
        <p:blipFill>
          <a:blip r:embed="rId3">
            <a:alphaModFix/>
          </a:blip>
          <a:stretch>
            <a:fillRect/>
          </a:stretch>
        </p:blipFill>
        <p:spPr>
          <a:xfrm>
            <a:off x="258850" y="172000"/>
            <a:ext cx="8054749" cy="4602724"/>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4" name="Shape 74"/>
        <p:cNvGrpSpPr/>
        <p:nvPr/>
      </p:nvGrpSpPr>
      <p:grpSpPr>
        <a:xfrm>
          <a:off x="0" y="0"/>
          <a:ext cx="0" cy="0"/>
          <a:chOff x="0" y="0"/>
          <a:chExt cx="0" cy="0"/>
        </a:xfrm>
      </p:grpSpPr>
      <p:sp>
        <p:nvSpPr>
          <p:cNvPr id="75" name="Google Shape;75;p16"/>
          <p:cNvSpPr txBox="1"/>
          <p:nvPr>
            <p:ph type="title"/>
          </p:nvPr>
        </p:nvSpPr>
        <p:spPr>
          <a:xfrm>
            <a:off x="311700" y="592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Spotify creates playlists using song features</a:t>
            </a:r>
            <a:endParaRPr/>
          </a:p>
        </p:txBody>
      </p:sp>
      <p:sp>
        <p:nvSpPr>
          <p:cNvPr id="76" name="Google Shape;76;p16"/>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77" name="Google Shape;77;p16"/>
          <p:cNvPicPr preferRelativeResize="0"/>
          <p:nvPr/>
        </p:nvPicPr>
        <p:blipFill rotWithShape="1">
          <a:blip r:embed="rId3">
            <a:alphaModFix/>
          </a:blip>
          <a:srcRect b="17769" l="0" r="0" t="0"/>
          <a:stretch/>
        </p:blipFill>
        <p:spPr>
          <a:xfrm>
            <a:off x="265000" y="705838"/>
            <a:ext cx="8215612" cy="3998987"/>
          </a:xfrm>
          <a:prstGeom prst="rect">
            <a:avLst/>
          </a:prstGeom>
          <a:noFill/>
          <a:ln>
            <a:noFill/>
          </a:ln>
        </p:spPr>
      </p:pic>
      <p:sp>
        <p:nvSpPr>
          <p:cNvPr id="78" name="Google Shape;78;p16"/>
          <p:cNvSpPr txBox="1"/>
          <p:nvPr/>
        </p:nvSpPr>
        <p:spPr>
          <a:xfrm>
            <a:off x="2445250" y="4785225"/>
            <a:ext cx="6630900" cy="327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2"/>
              </a:buClr>
              <a:buSzPts val="1100"/>
              <a:buFont typeface="Arial"/>
              <a:buNone/>
            </a:pPr>
            <a:r>
              <a:rPr lang="en" sz="1000">
                <a:solidFill>
                  <a:schemeClr val="lt2"/>
                </a:solidFill>
              </a:rPr>
              <a:t>Source:https://www.music-tomorrow.com/blog/how-spotify-recommendation-system-works-a-complete-guide-2022</a:t>
            </a:r>
            <a:endParaRPr sz="1700">
              <a:solidFill>
                <a:schemeClr val="lt2"/>
              </a:solidFill>
              <a:latin typeface="Playfair Display"/>
              <a:ea typeface="Playfair Display"/>
              <a:cs typeface="Playfair Display"/>
              <a:sym typeface="Playfair Display"/>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435600" y="201200"/>
            <a:ext cx="2272800" cy="3385200"/>
          </a:xfrm>
          <a:prstGeom prst="rect">
            <a:avLst/>
          </a:prstGeom>
        </p:spPr>
        <p:txBody>
          <a:bodyPr anchorCtr="0" anchor="ctr" bIns="91425" lIns="91425" spcFirstLastPara="1" rIns="91425" wrap="square" tIns="91425">
            <a:normAutofit fontScale="90000"/>
          </a:bodyPr>
          <a:lstStyle/>
          <a:p>
            <a:pPr indent="0" lvl="0" marL="0" rtl="0" algn="ctr">
              <a:spcBef>
                <a:spcPts val="0"/>
              </a:spcBef>
              <a:spcAft>
                <a:spcPts val="0"/>
              </a:spcAft>
              <a:buNone/>
            </a:pPr>
            <a:r>
              <a:rPr lang="en"/>
              <a:t>Can </a:t>
            </a:r>
            <a:endParaRPr/>
          </a:p>
          <a:p>
            <a:pPr indent="0" lvl="0" marL="0" rtl="0" algn="ctr">
              <a:spcBef>
                <a:spcPts val="0"/>
              </a:spcBef>
              <a:spcAft>
                <a:spcPts val="0"/>
              </a:spcAft>
              <a:buNone/>
            </a:pPr>
            <a:r>
              <a:rPr lang="en">
                <a:highlight>
                  <a:srgbClr val="FFFF00"/>
                </a:highlight>
              </a:rPr>
              <a:t>We</a:t>
            </a:r>
            <a:r>
              <a:rPr lang="en"/>
              <a:t> </a:t>
            </a:r>
            <a:endParaRPr/>
          </a:p>
          <a:p>
            <a:pPr indent="0" lvl="0" marL="0" rtl="0" algn="ctr">
              <a:spcBef>
                <a:spcPts val="0"/>
              </a:spcBef>
              <a:spcAft>
                <a:spcPts val="0"/>
              </a:spcAft>
              <a:buNone/>
            </a:pPr>
            <a:r>
              <a:rPr lang="en"/>
              <a:t>Do </a:t>
            </a:r>
            <a:endParaRPr/>
          </a:p>
          <a:p>
            <a:pPr indent="0" lvl="0" marL="0" rtl="0" algn="ctr">
              <a:spcBef>
                <a:spcPts val="0"/>
              </a:spcBef>
              <a:spcAft>
                <a:spcPts val="0"/>
              </a:spcAft>
              <a:buNone/>
            </a:pPr>
            <a:r>
              <a:rPr lang="en"/>
              <a:t>This,</a:t>
            </a:r>
            <a:endParaRPr/>
          </a:p>
          <a:p>
            <a:pPr indent="0" lvl="0" marL="0" rtl="0" algn="ctr">
              <a:spcBef>
                <a:spcPts val="0"/>
              </a:spcBef>
              <a:spcAft>
                <a:spcPts val="0"/>
              </a:spcAft>
              <a:buNone/>
            </a:pPr>
            <a:r>
              <a:rPr lang="en"/>
              <a:t>too</a:t>
            </a:r>
            <a:r>
              <a:rPr lang="en"/>
              <a:t>?</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type="title"/>
          </p:nvPr>
        </p:nvSpPr>
        <p:spPr>
          <a:xfrm>
            <a:off x="311700" y="1501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It worked! And feels.. right!</a:t>
            </a:r>
            <a:endParaRPr/>
          </a:p>
        </p:txBody>
      </p:sp>
      <p:sp>
        <p:nvSpPr>
          <p:cNvPr id="89" name="Google Shape;89;p18"/>
          <p:cNvSpPr txBox="1"/>
          <p:nvPr>
            <p:ph idx="1" type="body"/>
          </p:nvPr>
        </p:nvSpPr>
        <p:spPr>
          <a:xfrm>
            <a:off x="262550" y="4710100"/>
            <a:ext cx="8520600" cy="5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u="sng">
                <a:solidFill>
                  <a:schemeClr val="hlink"/>
                </a:solidFill>
                <a:hlinkClick r:id="rId3"/>
              </a:rPr>
              <a:t>https://open.spotify.com/playlist/13DFi4SdGTkGZFJR2mlPVq</a:t>
            </a:r>
            <a:endParaRPr sz="1200"/>
          </a:p>
        </p:txBody>
      </p:sp>
      <p:pic>
        <p:nvPicPr>
          <p:cNvPr id="90" name="Google Shape;90;p18"/>
          <p:cNvPicPr preferRelativeResize="0"/>
          <p:nvPr/>
        </p:nvPicPr>
        <p:blipFill rotWithShape="1">
          <a:blip r:embed="rId4">
            <a:alphaModFix/>
          </a:blip>
          <a:srcRect b="13110" l="-4520" r="4519" t="-2659"/>
          <a:stretch/>
        </p:blipFill>
        <p:spPr>
          <a:xfrm>
            <a:off x="0" y="722875"/>
            <a:ext cx="8209100" cy="3940226"/>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sp>
        <p:nvSpPr>
          <p:cNvPr id="95" name="Google Shape;95;p19"/>
          <p:cNvSpPr txBox="1"/>
          <p:nvPr>
            <p:ph type="title"/>
          </p:nvPr>
        </p:nvSpPr>
        <p:spPr>
          <a:xfrm>
            <a:off x="311700" y="1420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And there is this. </a:t>
            </a:r>
            <a:endParaRPr/>
          </a:p>
        </p:txBody>
      </p:sp>
      <p:pic>
        <p:nvPicPr>
          <p:cNvPr id="96" name="Google Shape;96;p19"/>
          <p:cNvPicPr preferRelativeResize="0"/>
          <p:nvPr/>
        </p:nvPicPr>
        <p:blipFill>
          <a:blip r:embed="rId3">
            <a:alphaModFix/>
          </a:blip>
          <a:stretch>
            <a:fillRect/>
          </a:stretch>
        </p:blipFill>
        <p:spPr>
          <a:xfrm>
            <a:off x="385425" y="796550"/>
            <a:ext cx="8215095" cy="3820974"/>
          </a:xfrm>
          <a:prstGeom prst="rect">
            <a:avLst/>
          </a:prstGeom>
          <a:noFill/>
          <a:ln>
            <a:noFill/>
          </a:ln>
        </p:spPr>
      </p:pic>
      <p:sp>
        <p:nvSpPr>
          <p:cNvPr id="97" name="Google Shape;97;p19"/>
          <p:cNvSpPr txBox="1"/>
          <p:nvPr>
            <p:ph idx="1" type="body"/>
          </p:nvPr>
        </p:nvSpPr>
        <p:spPr>
          <a:xfrm>
            <a:off x="232675" y="4617525"/>
            <a:ext cx="8520600" cy="5112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200" u="sng">
                <a:solidFill>
                  <a:schemeClr val="hlink"/>
                </a:solidFill>
                <a:hlinkClick r:id="rId4"/>
              </a:rPr>
              <a:t>https://open.spotify.com/playlist/17NJ0OpGqwZ4EUVoydEV9b</a:t>
            </a:r>
            <a:endParaRPr sz="1200"/>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pic>
        <p:nvPicPr>
          <p:cNvPr id="102" name="Google Shape;102;p20"/>
          <p:cNvPicPr preferRelativeResize="0"/>
          <p:nvPr/>
        </p:nvPicPr>
        <p:blipFill>
          <a:blip r:embed="rId3">
            <a:alphaModFix/>
          </a:blip>
          <a:stretch>
            <a:fillRect/>
          </a:stretch>
        </p:blipFill>
        <p:spPr>
          <a:xfrm>
            <a:off x="4797125" y="1298600"/>
            <a:ext cx="4078401" cy="2090817"/>
          </a:xfrm>
          <a:prstGeom prst="rect">
            <a:avLst/>
          </a:prstGeom>
          <a:noFill/>
          <a:ln>
            <a:noFill/>
          </a:ln>
        </p:spPr>
      </p:pic>
      <p:sp>
        <p:nvSpPr>
          <p:cNvPr id="103" name="Google Shape;103;p20"/>
          <p:cNvSpPr txBox="1"/>
          <p:nvPr>
            <p:ph type="title"/>
          </p:nvPr>
        </p:nvSpPr>
        <p:spPr>
          <a:xfrm>
            <a:off x="178000" y="519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a:t>
            </a:r>
            <a:r>
              <a:rPr lang="en"/>
              <a:t>hat kind of music is in there? </a:t>
            </a:r>
            <a:endParaRPr/>
          </a:p>
        </p:txBody>
      </p:sp>
      <p:pic>
        <p:nvPicPr>
          <p:cNvPr id="104" name="Google Shape;104;p20"/>
          <p:cNvPicPr preferRelativeResize="0"/>
          <p:nvPr/>
        </p:nvPicPr>
        <p:blipFill>
          <a:blip r:embed="rId4">
            <a:alphaModFix/>
          </a:blip>
          <a:stretch>
            <a:fillRect/>
          </a:stretch>
        </p:blipFill>
        <p:spPr>
          <a:xfrm>
            <a:off x="219525" y="1343275"/>
            <a:ext cx="3846126" cy="2001475"/>
          </a:xfrm>
          <a:prstGeom prst="rect">
            <a:avLst/>
          </a:prstGeom>
          <a:noFill/>
          <a:ln>
            <a:noFill/>
          </a:ln>
        </p:spPr>
      </p:pic>
      <p:cxnSp>
        <p:nvCxnSpPr>
          <p:cNvPr id="105" name="Google Shape;105;p20"/>
          <p:cNvCxnSpPr/>
          <p:nvPr/>
        </p:nvCxnSpPr>
        <p:spPr>
          <a:xfrm>
            <a:off x="4597600" y="1319750"/>
            <a:ext cx="0" cy="3308400"/>
          </a:xfrm>
          <a:prstGeom prst="straightConnector1">
            <a:avLst/>
          </a:prstGeom>
          <a:noFill/>
          <a:ln cap="flat" cmpd="sng" w="9525">
            <a:solidFill>
              <a:schemeClr val="dk2"/>
            </a:solidFill>
            <a:prstDash val="solid"/>
            <a:round/>
            <a:headEnd len="med" w="med" type="none"/>
            <a:tailEnd len="med" w="med" type="none"/>
          </a:ln>
        </p:spPr>
      </p:cxnSp>
      <p:sp>
        <p:nvSpPr>
          <p:cNvPr id="106" name="Google Shape;106;p20"/>
          <p:cNvSpPr txBox="1"/>
          <p:nvPr/>
        </p:nvSpPr>
        <p:spPr>
          <a:xfrm>
            <a:off x="881538" y="769225"/>
            <a:ext cx="2522100" cy="622800"/>
          </a:xfrm>
          <a:prstGeom prst="rect">
            <a:avLst/>
          </a:prstGeom>
          <a:solidFill>
            <a:srgbClr val="FF00FF"/>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Playfair Display"/>
                <a:ea typeface="Playfair Display"/>
                <a:cs typeface="Playfair Display"/>
                <a:sym typeface="Playfair Display"/>
              </a:rPr>
              <a:t>The good playlist </a:t>
            </a:r>
            <a:br>
              <a:rPr b="1" lang="en" sz="1800">
                <a:solidFill>
                  <a:schemeClr val="dk1"/>
                </a:solidFill>
                <a:latin typeface="Playfair Display"/>
                <a:ea typeface="Playfair Display"/>
                <a:cs typeface="Playfair Display"/>
                <a:sym typeface="Playfair Display"/>
              </a:rPr>
            </a:br>
            <a:r>
              <a:rPr b="1" lang="en" sz="1100">
                <a:solidFill>
                  <a:schemeClr val="dk1"/>
                </a:solidFill>
                <a:latin typeface="Playfair Display"/>
                <a:ea typeface="Playfair Display"/>
                <a:cs typeface="Playfair Display"/>
                <a:sym typeface="Playfair Display"/>
              </a:rPr>
              <a:t>cluster 20</a:t>
            </a:r>
            <a:endParaRPr b="1" sz="1100">
              <a:solidFill>
                <a:schemeClr val="dk1"/>
              </a:solidFill>
              <a:latin typeface="Playfair Display"/>
              <a:ea typeface="Playfair Display"/>
              <a:cs typeface="Playfair Display"/>
              <a:sym typeface="Playfair Display"/>
            </a:endParaRPr>
          </a:p>
        </p:txBody>
      </p:sp>
      <p:sp>
        <p:nvSpPr>
          <p:cNvPr id="107" name="Google Shape;107;p20"/>
          <p:cNvSpPr txBox="1"/>
          <p:nvPr/>
        </p:nvSpPr>
        <p:spPr>
          <a:xfrm>
            <a:off x="5601725" y="769225"/>
            <a:ext cx="2577600" cy="622800"/>
          </a:xfrm>
          <a:prstGeom prst="rect">
            <a:avLst/>
          </a:prstGeom>
          <a:solidFill>
            <a:srgbClr val="FF00FF"/>
          </a:solid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800">
                <a:solidFill>
                  <a:schemeClr val="dk1"/>
                </a:solidFill>
                <a:latin typeface="Playfair Display"/>
                <a:ea typeface="Playfair Display"/>
                <a:cs typeface="Playfair Display"/>
                <a:sym typeface="Playfair Display"/>
              </a:rPr>
              <a:t>The not-ideal playlist</a:t>
            </a:r>
            <a:endParaRPr b="1" sz="1800">
              <a:solidFill>
                <a:schemeClr val="dk1"/>
              </a:solidFill>
              <a:latin typeface="Playfair Display"/>
              <a:ea typeface="Playfair Display"/>
              <a:cs typeface="Playfair Display"/>
              <a:sym typeface="Playfair Display"/>
            </a:endParaRPr>
          </a:p>
          <a:p>
            <a:pPr indent="0" lvl="0" marL="0" rtl="0" algn="ctr">
              <a:spcBef>
                <a:spcPts val="0"/>
              </a:spcBef>
              <a:spcAft>
                <a:spcPts val="0"/>
              </a:spcAft>
              <a:buNone/>
            </a:pPr>
            <a:r>
              <a:rPr b="1" lang="en" sz="1100">
                <a:solidFill>
                  <a:schemeClr val="dk1"/>
                </a:solidFill>
                <a:latin typeface="Playfair Display"/>
                <a:ea typeface="Playfair Display"/>
                <a:cs typeface="Playfair Display"/>
                <a:sym typeface="Playfair Display"/>
              </a:rPr>
              <a:t>cluster 8</a:t>
            </a:r>
            <a:endParaRPr b="1" sz="1100">
              <a:solidFill>
                <a:schemeClr val="dk1"/>
              </a:solidFill>
              <a:latin typeface="Playfair Display"/>
              <a:ea typeface="Playfair Display"/>
              <a:cs typeface="Playfair Display"/>
              <a:sym typeface="Playfair Display"/>
            </a:endParaRPr>
          </a:p>
        </p:txBody>
      </p:sp>
      <p:pic>
        <p:nvPicPr>
          <p:cNvPr id="108" name="Google Shape;108;p20"/>
          <p:cNvPicPr preferRelativeResize="0"/>
          <p:nvPr/>
        </p:nvPicPr>
        <p:blipFill>
          <a:blip r:embed="rId5">
            <a:alphaModFix/>
          </a:blip>
          <a:stretch>
            <a:fillRect/>
          </a:stretch>
        </p:blipFill>
        <p:spPr>
          <a:xfrm>
            <a:off x="441425" y="3261925"/>
            <a:ext cx="3308400" cy="1770534"/>
          </a:xfrm>
          <a:prstGeom prst="rect">
            <a:avLst/>
          </a:prstGeom>
          <a:noFill/>
          <a:ln>
            <a:noFill/>
          </a:ln>
        </p:spPr>
      </p:pic>
      <p:pic>
        <p:nvPicPr>
          <p:cNvPr id="109" name="Google Shape;109;p20"/>
          <p:cNvPicPr preferRelativeResize="0"/>
          <p:nvPr/>
        </p:nvPicPr>
        <p:blipFill>
          <a:blip r:embed="rId6">
            <a:alphaModFix/>
          </a:blip>
          <a:stretch>
            <a:fillRect/>
          </a:stretch>
        </p:blipFill>
        <p:spPr>
          <a:xfrm>
            <a:off x="5176108" y="3344758"/>
            <a:ext cx="3428825" cy="1682850"/>
          </a:xfrm>
          <a:prstGeom prst="rect">
            <a:avLst/>
          </a:prstGeom>
          <a:noFill/>
          <a:ln>
            <a:noFill/>
          </a:ln>
        </p:spPr>
      </p:pic>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5"/>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0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0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1"/>
          <p:cNvSpPr txBox="1"/>
          <p:nvPr>
            <p:ph type="title"/>
          </p:nvPr>
        </p:nvSpPr>
        <p:spPr>
          <a:xfrm>
            <a:off x="311700" y="23057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to improve the outcome?</a:t>
            </a:r>
            <a:endParaRPr/>
          </a:p>
        </p:txBody>
      </p:sp>
      <p:sp>
        <p:nvSpPr>
          <p:cNvPr id="115" name="Google Shape;115;p21"/>
          <p:cNvSpPr txBox="1"/>
          <p:nvPr>
            <p:ph idx="1" type="body"/>
          </p:nvPr>
        </p:nvSpPr>
        <p:spPr>
          <a:xfrm>
            <a:off x="408025" y="3217100"/>
            <a:ext cx="7715100" cy="1594800"/>
          </a:xfrm>
          <a:prstGeom prst="rect">
            <a:avLst/>
          </a:prstGeom>
          <a:solidFill>
            <a:schemeClr val="lt1"/>
          </a:solidFill>
        </p:spPr>
        <p:txBody>
          <a:bodyPr anchorCtr="0" anchor="t" bIns="91425" lIns="91425" spcFirstLastPara="1" rIns="91425" wrap="square" tIns="91425">
            <a:normAutofit/>
          </a:bodyPr>
          <a:lstStyle/>
          <a:p>
            <a:pPr indent="0" lvl="0" marL="457200" rtl="0" algn="l">
              <a:spcBef>
                <a:spcPts val="1200"/>
              </a:spcBef>
              <a:spcAft>
                <a:spcPts val="0"/>
              </a:spcAft>
              <a:buNone/>
            </a:pPr>
            <a:r>
              <a:t/>
            </a:r>
            <a:endParaRPr sz="2149">
              <a:highlight>
                <a:schemeClr val="dk1"/>
              </a:highlight>
              <a:latin typeface="Oswald"/>
              <a:ea typeface="Oswald"/>
              <a:cs typeface="Oswald"/>
              <a:sym typeface="Oswald"/>
            </a:endParaRPr>
          </a:p>
          <a:p>
            <a:pPr indent="0" lvl="0" marL="0" rtl="0" algn="l">
              <a:spcBef>
                <a:spcPts val="1200"/>
              </a:spcBef>
              <a:spcAft>
                <a:spcPts val="1200"/>
              </a:spcAft>
              <a:buNone/>
            </a:pPr>
            <a:r>
              <a:t/>
            </a:r>
            <a:endParaRPr/>
          </a:p>
        </p:txBody>
      </p:sp>
      <p:sp>
        <p:nvSpPr>
          <p:cNvPr id="116" name="Google Shape;116;p21"/>
          <p:cNvSpPr txBox="1"/>
          <p:nvPr/>
        </p:nvSpPr>
        <p:spPr>
          <a:xfrm>
            <a:off x="362600" y="2565100"/>
            <a:ext cx="8026800" cy="2679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500">
              <a:solidFill>
                <a:schemeClr val="dk2"/>
              </a:solidFill>
              <a:latin typeface="Playfair Display"/>
              <a:ea typeface="Playfair Display"/>
              <a:cs typeface="Playfair Display"/>
              <a:sym typeface="Playfair Display"/>
            </a:endParaRPr>
          </a:p>
          <a:p>
            <a:pPr indent="-323850" lvl="0" marL="457200" rtl="0" algn="l">
              <a:lnSpc>
                <a:spcPct val="115000"/>
              </a:lnSpc>
              <a:spcBef>
                <a:spcPts val="1200"/>
              </a:spcBef>
              <a:spcAft>
                <a:spcPts val="0"/>
              </a:spcAft>
              <a:buClr>
                <a:schemeClr val="dk2"/>
              </a:buClr>
              <a:buSzPts val="1500"/>
              <a:buFont typeface="Playfair Display"/>
              <a:buChar char="●"/>
            </a:pPr>
            <a:r>
              <a:rPr lang="en" sz="1500">
                <a:solidFill>
                  <a:schemeClr val="dk2"/>
                </a:solidFill>
                <a:latin typeface="Playfair Display"/>
                <a:ea typeface="Playfair Display"/>
                <a:cs typeface="Playfair Display"/>
                <a:sym typeface="Playfair Display"/>
              </a:rPr>
              <a:t>Improve model techniques for better song categorization.</a:t>
            </a:r>
            <a:endParaRPr sz="1500">
              <a:solidFill>
                <a:schemeClr val="dk2"/>
              </a:solidFill>
              <a:latin typeface="Playfair Display"/>
              <a:ea typeface="Playfair Display"/>
              <a:cs typeface="Playfair Display"/>
              <a:sym typeface="Playfair Display"/>
            </a:endParaRPr>
          </a:p>
          <a:p>
            <a:pPr indent="-323850" lvl="1" marL="914400" rtl="0" algn="l">
              <a:lnSpc>
                <a:spcPct val="115000"/>
              </a:lnSpc>
              <a:spcBef>
                <a:spcPts val="0"/>
              </a:spcBef>
              <a:spcAft>
                <a:spcPts val="0"/>
              </a:spcAft>
              <a:buClr>
                <a:schemeClr val="dk2"/>
              </a:buClr>
              <a:buSzPts val="1500"/>
              <a:buFont typeface="Playfair Display"/>
              <a:buChar char="○"/>
            </a:pPr>
            <a:r>
              <a:rPr lang="en" sz="1500">
                <a:solidFill>
                  <a:schemeClr val="dk2"/>
                </a:solidFill>
                <a:latin typeface="Playfair Display"/>
                <a:ea typeface="Playfair Display"/>
                <a:cs typeface="Playfair Display"/>
                <a:sym typeface="Playfair Display"/>
              </a:rPr>
              <a:t>Sub-Clustering</a:t>
            </a:r>
            <a:endParaRPr sz="1500">
              <a:solidFill>
                <a:schemeClr val="dk2"/>
              </a:solidFill>
              <a:latin typeface="Playfair Display"/>
              <a:ea typeface="Playfair Display"/>
              <a:cs typeface="Playfair Display"/>
              <a:sym typeface="Playfair Display"/>
            </a:endParaRPr>
          </a:p>
          <a:p>
            <a:pPr indent="-323850" lvl="1" marL="914400" rtl="0" algn="l">
              <a:lnSpc>
                <a:spcPct val="115000"/>
              </a:lnSpc>
              <a:spcBef>
                <a:spcPts val="0"/>
              </a:spcBef>
              <a:spcAft>
                <a:spcPts val="0"/>
              </a:spcAft>
              <a:buClr>
                <a:schemeClr val="dk2"/>
              </a:buClr>
              <a:buSzPts val="1500"/>
              <a:buFont typeface="Playfair Display"/>
              <a:buChar char="○"/>
            </a:pPr>
            <a:r>
              <a:rPr lang="en" sz="1500">
                <a:solidFill>
                  <a:schemeClr val="dk2"/>
                </a:solidFill>
                <a:latin typeface="Playfair Display"/>
                <a:ea typeface="Playfair Display"/>
                <a:cs typeface="Playfair Display"/>
                <a:sym typeface="Playfair Display"/>
              </a:rPr>
              <a:t>Excluding non-fitting songs      </a:t>
            </a:r>
            <a:endParaRPr sz="1500">
              <a:solidFill>
                <a:schemeClr val="dk2"/>
              </a:solidFill>
              <a:latin typeface="Playfair Display"/>
              <a:ea typeface="Playfair Display"/>
              <a:cs typeface="Playfair Display"/>
              <a:sym typeface="Playfair Display"/>
            </a:endParaRPr>
          </a:p>
          <a:p>
            <a:pPr indent="-323850" lvl="0" marL="457200" rtl="0" algn="l">
              <a:lnSpc>
                <a:spcPct val="115000"/>
              </a:lnSpc>
              <a:spcBef>
                <a:spcPts val="0"/>
              </a:spcBef>
              <a:spcAft>
                <a:spcPts val="0"/>
              </a:spcAft>
              <a:buClr>
                <a:schemeClr val="dk2"/>
              </a:buClr>
              <a:buSzPts val="1500"/>
              <a:buFont typeface="Playfair Display"/>
              <a:buChar char="●"/>
            </a:pPr>
            <a:r>
              <a:rPr lang="en" sz="1500">
                <a:solidFill>
                  <a:schemeClr val="dk2"/>
                </a:solidFill>
                <a:latin typeface="Playfair Display"/>
                <a:ea typeface="Playfair Display"/>
                <a:cs typeface="Playfair Display"/>
                <a:sym typeface="Playfair Display"/>
              </a:rPr>
              <a:t>Generate playlist titles based on genre for enhanced user experience.</a:t>
            </a:r>
            <a:endParaRPr sz="1500">
              <a:solidFill>
                <a:schemeClr val="dk2"/>
              </a:solidFill>
              <a:latin typeface="Playfair Display"/>
              <a:ea typeface="Playfair Display"/>
              <a:cs typeface="Playfair Display"/>
              <a:sym typeface="Playfair Display"/>
            </a:endParaRPr>
          </a:p>
          <a:p>
            <a:pPr indent="-323850" lvl="0" marL="457200" rtl="0" algn="l">
              <a:lnSpc>
                <a:spcPct val="115000"/>
              </a:lnSpc>
              <a:spcBef>
                <a:spcPts val="0"/>
              </a:spcBef>
              <a:spcAft>
                <a:spcPts val="0"/>
              </a:spcAft>
              <a:buClr>
                <a:schemeClr val="dk2"/>
              </a:buClr>
              <a:buSzPts val="1500"/>
              <a:buFont typeface="Playfair Display"/>
              <a:buChar char="●"/>
            </a:pPr>
            <a:r>
              <a:rPr lang="en" sz="1500">
                <a:solidFill>
                  <a:schemeClr val="dk2"/>
                </a:solidFill>
                <a:latin typeface="Playfair Display"/>
                <a:ea typeface="Playfair Display"/>
                <a:cs typeface="Playfair Display"/>
                <a:sym typeface="Playfair Display"/>
              </a:rPr>
              <a:t>Employ supervised machine learning models (trained on experts playlists)</a:t>
            </a:r>
            <a:endParaRPr sz="1500">
              <a:solidFill>
                <a:schemeClr val="dk2"/>
              </a:solidFill>
              <a:latin typeface="Playfair Display"/>
              <a:ea typeface="Playfair Display"/>
              <a:cs typeface="Playfair Display"/>
              <a:sym typeface="Playfair Display"/>
            </a:endParaRPr>
          </a:p>
          <a:p>
            <a:pPr indent="0" lvl="0" marL="0" rtl="0" algn="l">
              <a:spcBef>
                <a:spcPts val="1200"/>
              </a:spcBef>
              <a:spcAft>
                <a:spcPts val="0"/>
              </a:spcAft>
              <a:buClr>
                <a:schemeClr val="dk2"/>
              </a:buClr>
              <a:buSzPts val="1100"/>
              <a:buFont typeface="Arial"/>
              <a:buNone/>
            </a:pPr>
            <a:r>
              <a:t/>
            </a:r>
            <a:endParaRPr sz="1500">
              <a:solidFill>
                <a:schemeClr val="lt1"/>
              </a:solidFill>
              <a:latin typeface="Playfair Display"/>
              <a:ea typeface="Playfair Display"/>
              <a:cs typeface="Playfair Display"/>
              <a:sym typeface="Playfair Display"/>
            </a:endParaRPr>
          </a:p>
          <a:p>
            <a:pPr indent="0" lvl="0" marL="0" rtl="0" algn="l">
              <a:spcBef>
                <a:spcPts val="0"/>
              </a:spcBef>
              <a:spcAft>
                <a:spcPts val="0"/>
              </a:spcAft>
              <a:buNone/>
            </a:pPr>
            <a:r>
              <a:t/>
            </a:r>
            <a:endParaRPr sz="1500">
              <a:solidFill>
                <a:schemeClr val="dk2"/>
              </a:solidFill>
              <a:latin typeface="Playfair Display"/>
              <a:ea typeface="Playfair Display"/>
              <a:cs typeface="Playfair Display"/>
              <a:sym typeface="Playfair Display"/>
            </a:endParaRPr>
          </a:p>
        </p:txBody>
      </p:sp>
      <p:sp>
        <p:nvSpPr>
          <p:cNvPr id="117" name="Google Shape;117;p21"/>
          <p:cNvSpPr txBox="1"/>
          <p:nvPr>
            <p:ph type="title"/>
          </p:nvPr>
        </p:nvSpPr>
        <p:spPr>
          <a:xfrm>
            <a:off x="311700" y="1409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Limitations of the model</a:t>
            </a:r>
            <a:endParaRPr/>
          </a:p>
        </p:txBody>
      </p:sp>
      <p:sp>
        <p:nvSpPr>
          <p:cNvPr id="118" name="Google Shape;118;p21"/>
          <p:cNvSpPr txBox="1"/>
          <p:nvPr/>
        </p:nvSpPr>
        <p:spPr>
          <a:xfrm>
            <a:off x="311700" y="620900"/>
            <a:ext cx="8026800" cy="1684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b="1" sz="1500">
              <a:solidFill>
                <a:schemeClr val="dk2"/>
              </a:solidFill>
              <a:latin typeface="Playfair Display"/>
              <a:ea typeface="Playfair Display"/>
              <a:cs typeface="Playfair Display"/>
              <a:sym typeface="Playfair Display"/>
            </a:endParaRPr>
          </a:p>
          <a:p>
            <a:pPr indent="-323850" lvl="0" marL="457200" rtl="0" algn="l">
              <a:lnSpc>
                <a:spcPct val="115000"/>
              </a:lnSpc>
              <a:spcBef>
                <a:spcPts val="1200"/>
              </a:spcBef>
              <a:spcAft>
                <a:spcPts val="0"/>
              </a:spcAft>
              <a:buClr>
                <a:schemeClr val="dk2"/>
              </a:buClr>
              <a:buSzPts val="1500"/>
              <a:buChar char="●"/>
            </a:pPr>
            <a:r>
              <a:rPr lang="en" sz="1500">
                <a:solidFill>
                  <a:schemeClr val="dk2"/>
                </a:solidFill>
                <a:latin typeface="Playfair Display"/>
                <a:ea typeface="Playfair Display"/>
                <a:cs typeface="Playfair Display"/>
                <a:sym typeface="Playfair Display"/>
              </a:rPr>
              <a:t>Further refinement and validation required.</a:t>
            </a:r>
            <a:endParaRPr sz="1500">
              <a:solidFill>
                <a:schemeClr val="dk2"/>
              </a:solidFill>
              <a:latin typeface="Playfair Display"/>
              <a:ea typeface="Playfair Display"/>
              <a:cs typeface="Playfair Display"/>
              <a:sym typeface="Playfair Display"/>
            </a:endParaRPr>
          </a:p>
          <a:p>
            <a:pPr indent="-323850" lvl="0" marL="457200" rtl="0" algn="l">
              <a:lnSpc>
                <a:spcPct val="115000"/>
              </a:lnSpc>
              <a:spcBef>
                <a:spcPts val="0"/>
              </a:spcBef>
              <a:spcAft>
                <a:spcPts val="0"/>
              </a:spcAft>
              <a:buClr>
                <a:schemeClr val="dk2"/>
              </a:buClr>
              <a:buSzPts val="1500"/>
              <a:buChar char="●"/>
            </a:pPr>
            <a:r>
              <a:rPr lang="en" sz="1500">
                <a:solidFill>
                  <a:schemeClr val="dk2"/>
                </a:solidFill>
                <a:latin typeface="Playfair Display"/>
                <a:ea typeface="Playfair Display"/>
                <a:cs typeface="Playfair Display"/>
                <a:sym typeface="Playfair Display"/>
              </a:rPr>
              <a:t>Input from music experts needed for better recommendations.</a:t>
            </a:r>
            <a:endParaRPr sz="1500">
              <a:solidFill>
                <a:schemeClr val="dk2"/>
              </a:solidFill>
              <a:latin typeface="Playfair Display"/>
              <a:ea typeface="Playfair Display"/>
              <a:cs typeface="Playfair Display"/>
              <a:sym typeface="Playfair Display"/>
            </a:endParaRPr>
          </a:p>
          <a:p>
            <a:pPr indent="-323850" lvl="0" marL="457200" rtl="0" algn="l">
              <a:lnSpc>
                <a:spcPct val="115000"/>
              </a:lnSpc>
              <a:spcBef>
                <a:spcPts val="0"/>
              </a:spcBef>
              <a:spcAft>
                <a:spcPts val="0"/>
              </a:spcAft>
              <a:buClr>
                <a:schemeClr val="dk2"/>
              </a:buClr>
              <a:buSzPts val="1500"/>
              <a:buChar char="●"/>
            </a:pPr>
            <a:r>
              <a:rPr lang="en" sz="1500">
                <a:solidFill>
                  <a:schemeClr val="dk2"/>
                </a:solidFill>
                <a:latin typeface="Playfair Display"/>
                <a:ea typeface="Playfair Display"/>
                <a:cs typeface="Playfair Display"/>
                <a:sym typeface="Playfair Display"/>
              </a:rPr>
              <a:t>Limiting each song to one playlist may lead to less personalized recommendations.</a:t>
            </a:r>
            <a:endParaRPr sz="1500">
              <a:solidFill>
                <a:schemeClr val="lt1"/>
              </a:solidFill>
              <a:latin typeface="Playfair Display"/>
              <a:ea typeface="Playfair Display"/>
              <a:cs typeface="Playfair Display"/>
              <a:sym typeface="Playfair Display"/>
            </a:endParaRPr>
          </a:p>
          <a:p>
            <a:pPr indent="0" lvl="0" marL="0" rtl="0" algn="l">
              <a:spcBef>
                <a:spcPts val="1200"/>
              </a:spcBef>
              <a:spcAft>
                <a:spcPts val="0"/>
              </a:spcAft>
              <a:buNone/>
            </a:pPr>
            <a:r>
              <a:t/>
            </a:r>
            <a:endParaRPr sz="1500">
              <a:solidFill>
                <a:schemeClr val="dk2"/>
              </a:solidFill>
              <a:latin typeface="Playfair Display"/>
              <a:ea typeface="Playfair Display"/>
              <a:cs typeface="Playfair Display"/>
              <a:sym typeface="Playfair Display"/>
            </a:endParaRPr>
          </a:p>
        </p:txBody>
      </p:sp>
    </p:spTree>
  </p:cSld>
  <p:clrMapOvr>
    <a:masterClrMapping/>
  </p:clrMapOvr>
</p:sld>
</file>

<file path=ppt/theme/theme1.xml><?xml version="1.0" encoding="utf-8"?>
<a:theme xmlns:a="http://schemas.openxmlformats.org/drawingml/2006/main" xmlns:r="http://schemas.openxmlformats.org/officeDocument/2006/relationships" name="Pop">
  <a:themeElements>
    <a:clrScheme name="Pop">
      <a:dk1>
        <a:srgbClr val="F8E71C"/>
      </a:dk1>
      <a:lt1>
        <a:srgbClr val="FFFFFF"/>
      </a:lt1>
      <a:dk2>
        <a:srgbClr val="000000"/>
      </a:dk2>
      <a:lt2>
        <a:srgbClr val="D9D9D9"/>
      </a:lt2>
      <a:accent1>
        <a:srgbClr val="666666"/>
      </a:accent1>
      <a:accent2>
        <a:srgbClr val="483165"/>
      </a:accent2>
      <a:accent3>
        <a:srgbClr val="EB1E95"/>
      </a:accent3>
      <a:accent4>
        <a:srgbClr val="01AFD1"/>
      </a:accent4>
      <a:accent5>
        <a:srgbClr val="0F9D58"/>
      </a:accent5>
      <a:accent6>
        <a:srgbClr val="9C27B0"/>
      </a:accent6>
      <a:hlink>
        <a:srgbClr val="0F9D58"/>
      </a:hlink>
      <a:folHlink>
        <a:srgbClr val="0F9D5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